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2.xml" ContentType="application/inkml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Default Extension="mpeg" ContentType="vide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7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8" r:id="rId12"/>
    <p:sldId id="269" r:id="rId13"/>
    <p:sldId id="270" r:id="rId14"/>
    <p:sldId id="267" r:id="rId15"/>
    <p:sldId id="271" r:id="rId16"/>
    <p:sldId id="272" r:id="rId17"/>
    <p:sldId id="273" r:id="rId18"/>
    <p:sldId id="282" r:id="rId19"/>
    <p:sldId id="274" r:id="rId20"/>
    <p:sldId id="275" r:id="rId21"/>
    <p:sldId id="276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77" r:id="rId38"/>
    <p:sldId id="278" r:id="rId39"/>
    <p:sldId id="279" r:id="rId40"/>
    <p:sldId id="280" r:id="rId41"/>
    <p:sldId id="256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12" r:id="rId50"/>
    <p:sldId id="313" r:id="rId51"/>
    <p:sldId id="314" r:id="rId52"/>
    <p:sldId id="306" r:id="rId53"/>
    <p:sldId id="307" r:id="rId54"/>
    <p:sldId id="308" r:id="rId55"/>
    <p:sldId id="309" r:id="rId56"/>
    <p:sldId id="310" r:id="rId57"/>
    <p:sldId id="315" r:id="rId58"/>
    <p:sldId id="318" r:id="rId59"/>
    <p:sldId id="316" r:id="rId60"/>
    <p:sldId id="317" r:id="rId61"/>
    <p:sldId id="320" r:id="rId62"/>
    <p:sldId id="323" r:id="rId63"/>
    <p:sldId id="321" r:id="rId64"/>
    <p:sldId id="319" r:id="rId65"/>
    <p:sldId id="322" r:id="rId66"/>
    <p:sldId id="311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528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68" units="1/in"/>
          <inkml:channelProperty channel="F" name="resolution" value="INF" units="1/dev"/>
        </inkml:channelProperties>
      </inkml:inkSource>
      <inkml:timestamp xml:id="ts0" timeString="2008-05-24T01:23:22.828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15 7 30,'0'0'23,"0"0"-3,1-14-2,-1 14-5,0 0-2,0 0-4,0 0-1,0 0-1,-4 25 0,5-1 0,-4 4 1,3 10-1,-6 0 1,6 10-2,-3-6 0,3 4 0,0-10-1,-1-2-3,1-8 0,1-6 0,2-3-2,-3-17-1,6 17-5,-6-17-6,0 0-18,8-17-1,-3 1 0,3-1 2</inkml:trace>
  <inkml:trace contextRef="#ctx0" brushRef="#br0" timeOffset="343">56 16 17,'0'0'24,"0"0"3,10-13-4,5 12-8,2-2-5,13 5-1,2-4-1,8 6-1,-4-4-1,4 6-2,-8-2 0,-2 3-2,-8 0 1,-6 1-1,-12 5-1,-6-1 1,-8 3-1,-5 2 1,-5-1-1,-1-1 1,-3 0-1,1-3 0,8-7-2,0 1 0,15-6-1,0 0 1,15-8 1,5 4-1,6 3 0,4 1 1,2 3 2,3 5-1,-4 3 2,-2 4-2,-7 1 2,-3 6-1,-7-1 1,-5 3-2,-12 2 1,-3 2-1,-10-1 0,-7 0 1,-6 1-2,-3-7-1,0 2-1,-1-10-2,12 5-13,-1-10-16,8-5-1,4 0-1,12-3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68" units="1/in"/>
          <inkml:channelProperty channel="F" name="resolution" value="INF" units="1/dev"/>
        </inkml:channelProperties>
      </inkml:inkSource>
      <inkml:timestamp xml:id="ts0" timeString="2008-05-26T14:52:38.171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109 46 13,'-25'-7'22,"25"7"-2,-20-9-4,7 4-4,13 5-2,-25 3-6,25-3 0,-20 18-3,20-18 1,-11 23 0,11-23 1,8 20 0,7-11 0,13-11 1,12 1 0,12-8-1,13 4 0,10-7-2,7 0 0,1-1 0,-2 2-1,-5 1 1,-5 4 0,-17-1 0,-10 2 1,-12-1-1,-10 8 0,-22-2 0,18 3-1,-18-3-5,0 0-10,-15 13-12,15-13-2,0 0 1,0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21804-F972-4B06-96B0-847AD82DA3CE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17A1C-42AB-4575-BC18-498670973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594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F064BC-AABD-405F-BC0C-86ACCFA5B0EB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B99B5-2D2D-422D-81EC-D686BAA0586A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6B2FA-0B4B-4FE1-BB12-4880CA550CDD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B32D1-5237-4580-8683-92BFD2233C7E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9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969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9226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9CCB65-48C3-42FA-93A9-902B17DED1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1853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2C6B7EA-4F69-49CF-9F39-87FFADF99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203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719263"/>
            <a:ext cx="4038600" cy="21288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21304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583952-5FBE-4E4E-8BA0-42DDE41FB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65596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E1EDCFB-D60E-4E32-8582-4EFF2D534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3058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3541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26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550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747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404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3449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0804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142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5BE10-06BD-4516-BF93-8969232B2ADF}" type="datetimeFigureOut">
              <a:rPr lang="en-US" smtClean="0"/>
              <a:pPr/>
              <a:t>7/26/2011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0087D-E33E-46D8-8B6E-04B571724D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303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dupke_new\presentation\ON\wintercourse\mirror.m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dupke_new\presentation\ON\wintercourse\PERSEUS_lg_web.mpg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dupke_new\presentation\ON\wintercourse\1e0657_bullett_anim_lg.mpg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dupke_new\presentation\ON\wintercourse\abell2744-v4_1.asf" TargetMode="Externa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8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emf"/><Relationship Id="rId5" Type="http://schemas.openxmlformats.org/officeDocument/2006/relationships/customXml" Target="../ink/ink1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33400"/>
            <a:ext cx="8382000" cy="1524000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Aglomerados de galáxias </a:t>
            </a:r>
            <a:endParaRPr lang="en-US" sz="3600" b="1" dirty="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2209800"/>
            <a:ext cx="33528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err="1" smtClean="0"/>
              <a:t>Renato</a:t>
            </a:r>
            <a:r>
              <a:rPr lang="en-US" b="1" dirty="0" smtClean="0"/>
              <a:t> </a:t>
            </a:r>
            <a:r>
              <a:rPr lang="en-US" b="1" dirty="0" err="1" smtClean="0"/>
              <a:t>Dupke</a:t>
            </a:r>
            <a:endParaRPr lang="en-US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81000" y="2848099"/>
            <a:ext cx="8077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-O </a:t>
            </a:r>
            <a:r>
              <a:rPr lang="en-US" sz="2800" b="1" dirty="0" err="1" smtClean="0"/>
              <a:t>que</a:t>
            </a:r>
            <a:r>
              <a:rPr lang="en-US" sz="2800" b="1" dirty="0" smtClean="0"/>
              <a:t> s</a:t>
            </a:r>
            <a:r>
              <a:rPr lang="pt-BR" sz="2800" b="1" dirty="0" smtClean="0"/>
              <a:t>ão? </a:t>
            </a:r>
            <a:endParaRPr lang="en-US" sz="2800" b="1" dirty="0" smtClean="0"/>
          </a:p>
          <a:p>
            <a:r>
              <a:rPr lang="en-US" sz="2800" b="1" dirty="0" smtClean="0"/>
              <a:t>-</a:t>
            </a:r>
            <a:r>
              <a:rPr lang="en-US" sz="2800" b="1" dirty="0" err="1" smtClean="0"/>
              <a:t>Formacao</a:t>
            </a:r>
            <a:r>
              <a:rPr lang="en-US" sz="2800" b="1" dirty="0" smtClean="0"/>
              <a:t>–</a:t>
            </a:r>
            <a:r>
              <a:rPr lang="en-US" sz="2800" b="1" dirty="0" err="1" smtClean="0"/>
              <a:t>Emiss</a:t>
            </a:r>
            <a:r>
              <a:rPr lang="pt-BR" sz="2800" b="1" dirty="0" smtClean="0"/>
              <a:t>ã</a:t>
            </a:r>
            <a:r>
              <a:rPr lang="en-US" sz="2800" b="1" dirty="0" smtClean="0"/>
              <a:t>o X - </a:t>
            </a:r>
            <a:r>
              <a:rPr lang="en-US" sz="2800" b="1" dirty="0" err="1" smtClean="0"/>
              <a:t>Materia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escura</a:t>
            </a:r>
            <a:r>
              <a:rPr lang="en-US" sz="2800" b="1" dirty="0" smtClean="0"/>
              <a:t> – </a:t>
            </a:r>
          </a:p>
          <a:p>
            <a:r>
              <a:rPr lang="en-US" sz="2800" b="1" dirty="0" smtClean="0"/>
              <a:t>-</a:t>
            </a:r>
            <a:r>
              <a:rPr lang="en-US" sz="2800" b="1" dirty="0" err="1" smtClean="0"/>
              <a:t>Problemas</a:t>
            </a:r>
            <a:r>
              <a:rPr lang="en-US" sz="2800" b="1" dirty="0" smtClean="0"/>
              <a:t>: -Cooling flows, </a:t>
            </a:r>
            <a:r>
              <a:rPr lang="en-US" sz="2800" b="1" dirty="0" err="1" smtClean="0"/>
              <a:t>Enriquecimento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metais</a:t>
            </a:r>
            <a:endParaRPr lang="en-US" sz="2800" b="1" dirty="0"/>
          </a:p>
          <a:p>
            <a:r>
              <a:rPr lang="pt-BR" sz="2800" b="1" dirty="0"/>
              <a:t>-</a:t>
            </a:r>
            <a:r>
              <a:rPr lang="pt-BR" sz="2800" b="1" dirty="0" smtClean="0"/>
              <a:t> </a:t>
            </a:r>
            <a:r>
              <a:rPr lang="pt-BR" sz="2800" b="1" dirty="0"/>
              <a:t>P</a:t>
            </a:r>
            <a:r>
              <a:rPr lang="pt-BR" sz="2800" b="1" dirty="0" smtClean="0"/>
              <a:t>ode se “ver” materia escura?</a:t>
            </a:r>
            <a:endParaRPr lang="en-US" sz="2800" b="1" dirty="0" smtClean="0"/>
          </a:p>
          <a:p>
            <a:endParaRPr lang="pt-BR" sz="3200" b="1" dirty="0"/>
          </a:p>
        </p:txBody>
      </p:sp>
    </p:spTree>
    <p:extLst>
      <p:ext uri="{BB962C8B-B14F-4D97-AF65-F5344CB8AC3E}">
        <p14:creationId xmlns="" xmlns:p14="http://schemas.microsoft.com/office/powerpoint/2010/main" val="3248695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G:\dupke_new\presentation\ON\wintercourse\proportionalcoun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5445"/>
            <a:ext cx="5410200" cy="290255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152400"/>
            <a:ext cx="8458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/>
              <a:t>Descoberta</a:t>
            </a:r>
            <a:r>
              <a:rPr lang="en-US" sz="2000" b="1" i="1" dirty="0" smtClean="0"/>
              <a:t> de </a:t>
            </a:r>
            <a:r>
              <a:rPr lang="en-US" sz="2000" b="1" i="1" dirty="0" err="1" smtClean="0"/>
              <a:t>emissao</a:t>
            </a:r>
            <a:r>
              <a:rPr lang="en-US" sz="2000" b="1" i="1" dirty="0" smtClean="0"/>
              <a:t> de </a:t>
            </a:r>
            <a:r>
              <a:rPr lang="en-US" sz="2000" b="1" i="1" dirty="0" err="1" smtClean="0"/>
              <a:t>raios</a:t>
            </a:r>
            <a:r>
              <a:rPr lang="en-US" sz="2000" b="1" i="1" dirty="0" smtClean="0"/>
              <a:t>-X</a:t>
            </a:r>
          </a:p>
          <a:p>
            <a:r>
              <a:rPr lang="en-US" sz="2000" b="1" dirty="0" err="1" smtClean="0"/>
              <a:t>Foguetes</a:t>
            </a:r>
            <a:r>
              <a:rPr lang="en-US" sz="2000" b="1" dirty="0" smtClean="0"/>
              <a:t> com proportional counters – </a:t>
            </a:r>
            <a:r>
              <a:rPr lang="en-US" sz="2000" b="1" dirty="0" err="1" smtClean="0"/>
              <a:t>Perseus</a:t>
            </a:r>
            <a:r>
              <a:rPr lang="en-US" sz="2000" b="1" dirty="0" smtClean="0"/>
              <a:t> e Coma clusters</a:t>
            </a:r>
          </a:p>
          <a:p>
            <a:r>
              <a:rPr lang="en-US" sz="2000" b="1" dirty="0" err="1" smtClean="0"/>
              <a:t>Satelite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Uhuru</a:t>
            </a:r>
            <a:r>
              <a:rPr lang="en-US" sz="2000" b="1" dirty="0" smtClean="0"/>
              <a:t> – </a:t>
            </a:r>
            <a:r>
              <a:rPr lang="en-US" sz="2000" b="1" dirty="0" err="1" smtClean="0"/>
              <a:t>Giaconni</a:t>
            </a:r>
            <a:r>
              <a:rPr lang="en-US" sz="2000" b="1" dirty="0" smtClean="0"/>
              <a:t> et al. 72, 10</a:t>
            </a:r>
            <a:r>
              <a:rPr lang="en-US" sz="2000" b="1" baseline="30000" dirty="0" smtClean="0"/>
              <a:t>43</a:t>
            </a:r>
            <a:r>
              <a:rPr lang="en-US" sz="2000" b="1" dirty="0" smtClean="0"/>
              <a:t>-10</a:t>
            </a:r>
            <a:r>
              <a:rPr lang="en-US" sz="2000" b="1" baseline="30000" dirty="0" smtClean="0"/>
              <a:t>45</a:t>
            </a:r>
            <a:r>
              <a:rPr lang="en-US" sz="2000" b="1" dirty="0" smtClean="0"/>
              <a:t> erg/s</a:t>
            </a:r>
          </a:p>
          <a:p>
            <a:r>
              <a:rPr lang="en-US" sz="2000" b="1" dirty="0" smtClean="0"/>
              <a:t>HEAO-1 X-ray observatory – Marshall et al. 79</a:t>
            </a:r>
          </a:p>
          <a:p>
            <a:r>
              <a:rPr lang="en-US" sz="2000" b="1" dirty="0" smtClean="0"/>
              <a:t>Quantum Leap </a:t>
            </a:r>
            <a:r>
              <a:rPr lang="en-US" sz="2000" b="1" dirty="0" err="1" smtClean="0"/>
              <a:t>para</a:t>
            </a:r>
            <a:r>
              <a:rPr lang="en-US" sz="2000" b="1" dirty="0" smtClean="0"/>
              <a:t> o </a:t>
            </a:r>
            <a:r>
              <a:rPr lang="en-US" sz="2000" b="1" dirty="0" err="1" smtClean="0"/>
              <a:t>Satelite</a:t>
            </a:r>
            <a:r>
              <a:rPr lang="en-US" sz="2000" b="1" dirty="0" smtClean="0"/>
              <a:t> Einstein – 1ro </a:t>
            </a:r>
            <a:r>
              <a:rPr lang="en-US" sz="2000" b="1" dirty="0" err="1" smtClean="0"/>
              <a:t>consegue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focar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raios</a:t>
            </a:r>
            <a:r>
              <a:rPr lang="en-US" sz="2000" b="1" dirty="0" smtClean="0"/>
              <a:t>-X</a:t>
            </a: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0" y="2075021"/>
            <a:ext cx="594105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  Lifetime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1978 - 1981 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 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Energy Range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0.2 - 20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keV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 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Special Features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First imaging X-ray telescope in space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Imaging Proportional Counter (IPC; 0.4-4.0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keV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)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eff. area 100 cm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, FOV 75´, ~1’ spatial resolution.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High Resolution Imager (HRI; 0.15-3.0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keV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)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eff. area 5 - 20 cm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, FOV 25´, ~2”spatial resolution.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</p:txBody>
      </p:sp>
      <p:pic>
        <p:nvPicPr>
          <p:cNvPr id="106498" name="Picture 2" descr="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2333625"/>
            <a:ext cx="133350" cy="133350"/>
          </a:xfrm>
          <a:prstGeom prst="rect">
            <a:avLst/>
          </a:prstGeom>
          <a:noFill/>
        </p:spPr>
      </p:pic>
      <p:pic>
        <p:nvPicPr>
          <p:cNvPr id="106499" name="Picture 3" descr="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2058988"/>
            <a:ext cx="133350" cy="133350"/>
          </a:xfrm>
          <a:prstGeom prst="rect">
            <a:avLst/>
          </a:prstGeom>
          <a:noFill/>
        </p:spPr>
      </p:pic>
      <p:pic>
        <p:nvPicPr>
          <p:cNvPr id="106500" name="Picture 4" descr="*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1784350"/>
            <a:ext cx="133350" cy="13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811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620000" cy="609600"/>
          </a:xfrm>
          <a:noFill/>
          <a:ln w="1905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600" b="1">
                <a:solidFill>
                  <a:srgbClr val="CCFF33"/>
                </a:solidFill>
              </a:rPr>
              <a:t>Nested Type I Wolter X-ray Mirrors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 flipH="1">
            <a:off x="7696200" y="32766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pt-BR">
              <a:latin typeface="Times New Roman" pitchFamily="18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57200" y="914400"/>
            <a:ext cx="85137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Several sets of X-ray mirrors can be nested to increase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latin typeface="Times New Roman" pitchFamily="18" charset="0"/>
              </a:rPr>
              <a:t>the light collecting area.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2" cstate="print"/>
          <a:srcRect b="6425"/>
          <a:stretch>
            <a:fillRect/>
          </a:stretch>
        </p:blipFill>
        <p:spPr bwMode="auto">
          <a:xfrm>
            <a:off x="685800" y="1143000"/>
            <a:ext cx="7633532" cy="5292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66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65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 bwMode="auto">
          <a:xfrm>
            <a:off x="0" y="0"/>
            <a:ext cx="4495800" cy="1917243"/>
            <a:chOff x="2405" y="9432"/>
            <a:chExt cx="9239" cy="3939"/>
          </a:xfrm>
        </p:grpSpPr>
        <p:sp>
          <p:nvSpPr>
            <p:cNvPr id="150564" name="AutoShape 36"/>
            <p:cNvSpPr>
              <a:spLocks noChangeAspect="1" noChangeArrowheads="1" noTextEdit="1"/>
            </p:cNvSpPr>
            <p:nvPr/>
          </p:nvSpPr>
          <p:spPr bwMode="auto">
            <a:xfrm>
              <a:off x="2405" y="9432"/>
              <a:ext cx="9239" cy="3939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63" name="Rectangle 35"/>
            <p:cNvSpPr>
              <a:spLocks noChangeArrowheads="1"/>
            </p:cNvSpPr>
            <p:nvPr/>
          </p:nvSpPr>
          <p:spPr bwMode="auto">
            <a:xfrm flipH="1">
              <a:off x="2964" y="10432"/>
              <a:ext cx="222" cy="1502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prstDash val="lgDashDotDot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62" name="Line 34"/>
            <p:cNvSpPr>
              <a:spLocks noChangeShapeType="1"/>
            </p:cNvSpPr>
            <p:nvPr/>
          </p:nvSpPr>
          <p:spPr bwMode="auto">
            <a:xfrm flipH="1" flipV="1">
              <a:off x="3168" y="11363"/>
              <a:ext cx="2907" cy="4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61" name="Line 33"/>
            <p:cNvSpPr>
              <a:spLocks noChangeShapeType="1"/>
            </p:cNvSpPr>
            <p:nvPr/>
          </p:nvSpPr>
          <p:spPr bwMode="auto">
            <a:xfrm flipH="1" flipV="1">
              <a:off x="3148" y="10857"/>
              <a:ext cx="4484" cy="8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60" name="Rectangle 32"/>
            <p:cNvSpPr>
              <a:spLocks noChangeArrowheads="1"/>
            </p:cNvSpPr>
            <p:nvPr/>
          </p:nvSpPr>
          <p:spPr bwMode="auto">
            <a:xfrm rot="21232583" flipH="1">
              <a:off x="8876" y="10093"/>
              <a:ext cx="1825" cy="17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9" name="Line 31"/>
            <p:cNvSpPr>
              <a:spLocks noChangeShapeType="1"/>
            </p:cNvSpPr>
            <p:nvPr/>
          </p:nvSpPr>
          <p:spPr bwMode="auto">
            <a:xfrm rot="-214580">
              <a:off x="9021" y="10275"/>
              <a:ext cx="2555" cy="1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8" name="Line 30"/>
            <p:cNvSpPr>
              <a:spLocks noChangeShapeType="1"/>
            </p:cNvSpPr>
            <p:nvPr/>
          </p:nvSpPr>
          <p:spPr bwMode="auto">
            <a:xfrm rot="-214580">
              <a:off x="10632" y="10159"/>
              <a:ext cx="921" cy="5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7" name="Rectangle 29"/>
            <p:cNvSpPr>
              <a:spLocks noChangeArrowheads="1"/>
            </p:cNvSpPr>
            <p:nvPr/>
          </p:nvSpPr>
          <p:spPr bwMode="auto">
            <a:xfrm rot="403706" flipH="1">
              <a:off x="3034" y="10532"/>
              <a:ext cx="57" cy="125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6" name="Line 28"/>
            <p:cNvSpPr>
              <a:spLocks noChangeShapeType="1"/>
            </p:cNvSpPr>
            <p:nvPr/>
          </p:nvSpPr>
          <p:spPr bwMode="auto">
            <a:xfrm flipV="1">
              <a:off x="3214" y="9813"/>
              <a:ext cx="686" cy="8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5" name="Freeform 27"/>
            <p:cNvSpPr>
              <a:spLocks/>
            </p:cNvSpPr>
            <p:nvPr/>
          </p:nvSpPr>
          <p:spPr bwMode="auto">
            <a:xfrm flipH="1">
              <a:off x="2405" y="10616"/>
              <a:ext cx="404" cy="112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92" y="77"/>
                </a:cxn>
                <a:cxn ang="0">
                  <a:pos x="22" y="140"/>
                </a:cxn>
                <a:cxn ang="0">
                  <a:pos x="225" y="202"/>
                </a:cxn>
                <a:cxn ang="0">
                  <a:pos x="30" y="288"/>
                </a:cxn>
                <a:cxn ang="0">
                  <a:pos x="225" y="358"/>
                </a:cxn>
                <a:cxn ang="0">
                  <a:pos x="38" y="436"/>
                </a:cxn>
                <a:cxn ang="0">
                  <a:pos x="92" y="498"/>
                </a:cxn>
                <a:cxn ang="0">
                  <a:pos x="22" y="560"/>
                </a:cxn>
                <a:cxn ang="0">
                  <a:pos x="30" y="630"/>
                </a:cxn>
              </a:cxnLst>
              <a:rect l="0" t="0" r="r" b="b"/>
              <a:pathLst>
                <a:path w="226" h="630">
                  <a:moveTo>
                    <a:pt x="22" y="0"/>
                  </a:moveTo>
                  <a:cubicBezTo>
                    <a:pt x="34" y="12"/>
                    <a:pt x="92" y="54"/>
                    <a:pt x="92" y="77"/>
                  </a:cubicBezTo>
                  <a:cubicBezTo>
                    <a:pt x="92" y="100"/>
                    <a:pt x="0" y="119"/>
                    <a:pt x="22" y="140"/>
                  </a:cubicBezTo>
                  <a:cubicBezTo>
                    <a:pt x="44" y="161"/>
                    <a:pt x="224" y="177"/>
                    <a:pt x="225" y="202"/>
                  </a:cubicBezTo>
                  <a:cubicBezTo>
                    <a:pt x="226" y="227"/>
                    <a:pt x="30" y="262"/>
                    <a:pt x="30" y="288"/>
                  </a:cubicBezTo>
                  <a:cubicBezTo>
                    <a:pt x="30" y="314"/>
                    <a:pt x="224" y="333"/>
                    <a:pt x="225" y="358"/>
                  </a:cubicBezTo>
                  <a:cubicBezTo>
                    <a:pt x="226" y="383"/>
                    <a:pt x="60" y="413"/>
                    <a:pt x="38" y="436"/>
                  </a:cubicBezTo>
                  <a:cubicBezTo>
                    <a:pt x="16" y="459"/>
                    <a:pt x="95" y="477"/>
                    <a:pt x="92" y="498"/>
                  </a:cubicBezTo>
                  <a:cubicBezTo>
                    <a:pt x="89" y="519"/>
                    <a:pt x="32" y="538"/>
                    <a:pt x="22" y="560"/>
                  </a:cubicBezTo>
                  <a:cubicBezTo>
                    <a:pt x="12" y="582"/>
                    <a:pt x="28" y="616"/>
                    <a:pt x="30" y="63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4" name="Rectangle 26"/>
            <p:cNvSpPr>
              <a:spLocks noChangeArrowheads="1"/>
            </p:cNvSpPr>
            <p:nvPr/>
          </p:nvSpPr>
          <p:spPr bwMode="auto">
            <a:xfrm rot="-229069">
              <a:off x="3043" y="10552"/>
              <a:ext cx="57" cy="1251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53" name="Text Box 25"/>
            <p:cNvSpPr txBox="1">
              <a:spLocks noChangeArrowheads="1"/>
            </p:cNvSpPr>
            <p:nvPr/>
          </p:nvSpPr>
          <p:spPr bwMode="auto">
            <a:xfrm flipH="1">
              <a:off x="3850" y="9432"/>
              <a:ext cx="1093" cy="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56169" tIns="28085" rIns="56169" bIns="2808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Detector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5148" y="12170"/>
              <a:ext cx="1177" cy="1201"/>
              <a:chOff x="2049" y="378"/>
              <a:chExt cx="659" cy="673"/>
            </a:xfrm>
          </p:grpSpPr>
          <p:sp>
            <p:nvSpPr>
              <p:cNvPr id="150552" name="Line 24"/>
              <p:cNvSpPr>
                <a:spLocks noChangeShapeType="1"/>
              </p:cNvSpPr>
              <p:nvPr/>
            </p:nvSpPr>
            <p:spPr bwMode="auto">
              <a:xfrm>
                <a:off x="2153" y="586"/>
                <a:ext cx="0" cy="38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0551" name="Line 23"/>
              <p:cNvSpPr>
                <a:spLocks noChangeShapeType="1"/>
              </p:cNvSpPr>
              <p:nvPr/>
            </p:nvSpPr>
            <p:spPr bwMode="auto">
              <a:xfrm flipH="1">
                <a:off x="2146" y="959"/>
                <a:ext cx="382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0550" name="Text Box 22"/>
              <p:cNvSpPr txBox="1">
                <a:spLocks noChangeArrowheads="1"/>
              </p:cNvSpPr>
              <p:nvPr/>
            </p:nvSpPr>
            <p:spPr bwMode="auto">
              <a:xfrm>
                <a:off x="2049" y="378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6169" tIns="28085" rIns="56169" bIns="280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</a:rPr>
                  <a:t>X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0549" name="Text Box 21"/>
              <p:cNvSpPr txBox="1">
                <a:spLocks noChangeArrowheads="1"/>
              </p:cNvSpPr>
              <p:nvPr/>
            </p:nvSpPr>
            <p:spPr bwMode="auto">
              <a:xfrm>
                <a:off x="2504" y="820"/>
                <a:ext cx="20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56169" tIns="28085" rIns="56169" bIns="2808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ea typeface="Times New Roman" pitchFamily="18" charset="0"/>
                  </a:rPr>
                  <a:t>Z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50547" name="Line 19"/>
            <p:cNvSpPr>
              <a:spLocks noChangeShapeType="1"/>
            </p:cNvSpPr>
            <p:nvPr/>
          </p:nvSpPr>
          <p:spPr bwMode="auto">
            <a:xfrm rot="214580" flipV="1">
              <a:off x="9039" y="12196"/>
              <a:ext cx="2605" cy="15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6" name="Line 18"/>
            <p:cNvSpPr>
              <a:spLocks noChangeShapeType="1"/>
            </p:cNvSpPr>
            <p:nvPr/>
          </p:nvSpPr>
          <p:spPr bwMode="auto">
            <a:xfrm rot="214580" flipV="1">
              <a:off x="10648" y="12460"/>
              <a:ext cx="984" cy="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5" name="Line 17"/>
            <p:cNvSpPr>
              <a:spLocks noChangeShapeType="1"/>
            </p:cNvSpPr>
            <p:nvPr/>
          </p:nvSpPr>
          <p:spPr bwMode="auto">
            <a:xfrm flipH="1">
              <a:off x="7568" y="10202"/>
              <a:ext cx="3071" cy="15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4" name="Line 16"/>
            <p:cNvSpPr>
              <a:spLocks noChangeShapeType="1"/>
            </p:cNvSpPr>
            <p:nvPr/>
          </p:nvSpPr>
          <p:spPr bwMode="auto">
            <a:xfrm flipH="1">
              <a:off x="6105" y="10343"/>
              <a:ext cx="2975" cy="14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3" name="Line 15"/>
            <p:cNvSpPr>
              <a:spLocks noChangeShapeType="1"/>
            </p:cNvSpPr>
            <p:nvPr/>
          </p:nvSpPr>
          <p:spPr bwMode="auto">
            <a:xfrm flipH="1" flipV="1">
              <a:off x="7600" y="10948"/>
              <a:ext cx="3071" cy="154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2" name="Line 14"/>
            <p:cNvSpPr>
              <a:spLocks noChangeShapeType="1"/>
            </p:cNvSpPr>
            <p:nvPr/>
          </p:nvSpPr>
          <p:spPr bwMode="auto">
            <a:xfrm flipH="1" flipV="1">
              <a:off x="5962" y="10807"/>
              <a:ext cx="3102" cy="146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1" name="Line 13"/>
            <p:cNvSpPr>
              <a:spLocks noChangeShapeType="1"/>
            </p:cNvSpPr>
            <p:nvPr/>
          </p:nvSpPr>
          <p:spPr bwMode="auto">
            <a:xfrm flipH="1">
              <a:off x="3176" y="10948"/>
              <a:ext cx="4502" cy="4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40" name="Line 12"/>
            <p:cNvSpPr>
              <a:spLocks noChangeShapeType="1"/>
            </p:cNvSpPr>
            <p:nvPr/>
          </p:nvSpPr>
          <p:spPr bwMode="auto">
            <a:xfrm flipH="1">
              <a:off x="3175" y="10823"/>
              <a:ext cx="2819" cy="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39" name="Rectangle 11"/>
            <p:cNvSpPr>
              <a:spLocks noChangeArrowheads="1"/>
            </p:cNvSpPr>
            <p:nvPr/>
          </p:nvSpPr>
          <p:spPr bwMode="auto">
            <a:xfrm rot="434486" flipH="1" flipV="1">
              <a:off x="8923" y="12398"/>
              <a:ext cx="1825" cy="17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38" name="Rectangle 10"/>
            <p:cNvSpPr>
              <a:spLocks noChangeArrowheads="1"/>
            </p:cNvSpPr>
            <p:nvPr/>
          </p:nvSpPr>
          <p:spPr bwMode="auto">
            <a:xfrm rot="288814" flipH="1" flipV="1">
              <a:off x="5918" y="10698"/>
              <a:ext cx="1825" cy="173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37" name="Rectangle 9"/>
            <p:cNvSpPr>
              <a:spLocks noChangeArrowheads="1"/>
            </p:cNvSpPr>
            <p:nvPr/>
          </p:nvSpPr>
          <p:spPr bwMode="auto">
            <a:xfrm rot="21311186" flipH="1">
              <a:off x="5932" y="11763"/>
              <a:ext cx="1825" cy="17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36" name="Line 8"/>
            <p:cNvSpPr>
              <a:spLocks noChangeShapeType="1"/>
            </p:cNvSpPr>
            <p:nvPr/>
          </p:nvSpPr>
          <p:spPr bwMode="auto">
            <a:xfrm flipH="1" flipV="1">
              <a:off x="7133" y="11914"/>
              <a:ext cx="481" cy="9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50535" name="Text Box 7"/>
            <p:cNvSpPr txBox="1">
              <a:spLocks noChangeArrowheads="1"/>
            </p:cNvSpPr>
            <p:nvPr/>
          </p:nvSpPr>
          <p:spPr bwMode="auto">
            <a:xfrm flipH="1">
              <a:off x="7464" y="12830"/>
              <a:ext cx="900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56169" tIns="28085" rIns="56169" bIns="2808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4 Flats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0534" name="Text Box 6"/>
            <p:cNvSpPr txBox="1">
              <a:spLocks noChangeArrowheads="1"/>
            </p:cNvSpPr>
            <p:nvPr/>
          </p:nvSpPr>
          <p:spPr bwMode="auto">
            <a:xfrm>
              <a:off x="3444" y="12780"/>
              <a:ext cx="207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56169" tIns="28085" rIns="56169" bIns="2808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0533" name="Text Box 5"/>
            <p:cNvSpPr txBox="1">
              <a:spLocks noChangeArrowheads="1"/>
            </p:cNvSpPr>
            <p:nvPr/>
          </p:nvSpPr>
          <p:spPr bwMode="auto">
            <a:xfrm flipH="1">
              <a:off x="2962" y="12520"/>
              <a:ext cx="1557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56169" tIns="28085" rIns="56169" bIns="2808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</a:rPr>
                <a:t>Beams Cross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0532" name="Line 4"/>
            <p:cNvSpPr>
              <a:spLocks noChangeShapeType="1"/>
            </p:cNvSpPr>
            <p:nvPr/>
          </p:nvSpPr>
          <p:spPr bwMode="auto">
            <a:xfrm flipH="1" flipV="1">
              <a:off x="3300" y="11509"/>
              <a:ext cx="264" cy="109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150572" name="Text Box 44"/>
          <p:cNvSpPr txBox="1">
            <a:spLocks noChangeArrowheads="1"/>
          </p:cNvSpPr>
          <p:nvPr/>
        </p:nvSpPr>
        <p:spPr bwMode="auto">
          <a:xfrm>
            <a:off x="4495800" y="533400"/>
            <a:ext cx="3840162" cy="255587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Grazing incidence x-ray </a:t>
            </a:r>
            <a:r>
              <a:rPr lang="en-US" sz="1200" b="1" smtClean="0">
                <a:latin typeface="Times New Roman" pitchFamily="18" charset="0"/>
              </a:rPr>
              <a:t> </a:t>
            </a:r>
            <a:r>
              <a:rPr kumimoji="0" 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X-configuration</a:t>
            </a:r>
            <a:endParaRPr kumimoji="0" lang="pt-BR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9" name="mirror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8200" y="20574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482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cluster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5026510" cy="5257800"/>
          </a:xfrm>
          <a:prstGeom prst="rect">
            <a:avLst/>
          </a:prstGeom>
          <a:noFill/>
        </p:spPr>
      </p:pic>
      <p:pic>
        <p:nvPicPr>
          <p:cNvPr id="219138" name="Picture 2" descr="Sis_spec_f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914400"/>
            <a:ext cx="4165600" cy="489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38200" y="152400"/>
            <a:ext cx="6731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/>
              <a:t>1 </a:t>
            </a:r>
            <a:r>
              <a:rPr lang="en-US" b="1" dirty="0" err="1"/>
              <a:t>keV</a:t>
            </a:r>
            <a:r>
              <a:rPr lang="en-US" b="1" dirty="0"/>
              <a:t> ~ 10 Angstrom – 10 keV~1 </a:t>
            </a:r>
            <a:r>
              <a:rPr lang="en-US" b="1" dirty="0" smtClean="0"/>
              <a:t>Angstrom</a:t>
            </a:r>
          </a:p>
          <a:p>
            <a:r>
              <a:rPr lang="en-US" b="1" dirty="0" smtClean="0"/>
              <a:t>E=h</a:t>
            </a:r>
            <a:r>
              <a:rPr lang="el-GR" b="1" dirty="0" smtClean="0"/>
              <a:t>ν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316574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sz="3500"/>
              <a:t>Cluster mass</a:t>
            </a:r>
          </a:p>
        </p:txBody>
      </p:sp>
      <p:graphicFrame>
        <p:nvGraphicFramePr>
          <p:cNvPr id="18125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886200" y="3352800"/>
          <a:ext cx="4483100" cy="1717675"/>
        </p:xfrm>
        <a:graphic>
          <a:graphicData uri="http://schemas.openxmlformats.org/presentationml/2006/ole">
            <p:oleObj spid="_x0000_s1036" name="Equation" r:id="rId3" imgW="2120900" imgH="812800" progId="Equation.3">
              <p:embed/>
            </p:oleObj>
          </a:graphicData>
        </a:graphic>
      </p:graphicFrame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676400" y="2667000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/>
              <a:t>X-ray Method</a:t>
            </a:r>
          </a:p>
          <a:p>
            <a:pPr eaLnBrk="1" hangingPunct="1"/>
            <a:r>
              <a:rPr lang="en-US" sz="2400"/>
              <a:t>Hydrostatic Equilibrium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71600" y="533400"/>
            <a:ext cx="4267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b="1" dirty="0"/>
              <a:t>Virial Method </a:t>
            </a:r>
            <a:r>
              <a:rPr lang="en-US" sz="2400" dirty="0"/>
              <a:t>=&gt; 2T+</a:t>
            </a:r>
            <a:r>
              <a:rPr lang="el-GR" sz="2400" dirty="0">
                <a:cs typeface="Arial" charset="0"/>
              </a:rPr>
              <a:t>Ω</a:t>
            </a:r>
            <a:r>
              <a:rPr lang="en-US" sz="2400" dirty="0"/>
              <a:t>=0</a:t>
            </a:r>
          </a:p>
          <a:p>
            <a:pPr eaLnBrk="1" hangingPunct="1"/>
            <a:r>
              <a:rPr lang="en-US" sz="2400" dirty="0"/>
              <a:t>T=1/2 M v</a:t>
            </a:r>
            <a:r>
              <a:rPr lang="en-US" sz="2400" baseline="30000" dirty="0"/>
              <a:t>2 </a:t>
            </a:r>
            <a:r>
              <a:rPr lang="en-US" sz="2400" dirty="0"/>
              <a:t>= 3/2 M </a:t>
            </a:r>
            <a:r>
              <a:rPr lang="el-GR" sz="2400" dirty="0">
                <a:cs typeface="Arial" charset="0"/>
              </a:rPr>
              <a:t>σ</a:t>
            </a:r>
            <a:r>
              <a:rPr lang="en-US" sz="2400" baseline="-25000" dirty="0">
                <a:cs typeface="Arial" charset="0"/>
              </a:rPr>
              <a:t>los</a:t>
            </a:r>
            <a:r>
              <a:rPr lang="en-US" sz="2400" baseline="30000" dirty="0">
                <a:cs typeface="Arial" charset="0"/>
              </a:rPr>
              <a:t>2</a:t>
            </a:r>
          </a:p>
          <a:p>
            <a:pPr eaLnBrk="1" hangingPunct="1"/>
            <a:r>
              <a:rPr lang="el-GR" sz="2400" dirty="0"/>
              <a:t>Ω</a:t>
            </a:r>
            <a:r>
              <a:rPr lang="en-US" sz="2400" dirty="0"/>
              <a:t> = - GM</a:t>
            </a:r>
            <a:r>
              <a:rPr lang="en-US" sz="2400" baseline="30000" dirty="0"/>
              <a:t>2</a:t>
            </a:r>
            <a:r>
              <a:rPr lang="en-US" sz="2400" dirty="0"/>
              <a:t>/R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M = 3 </a:t>
            </a:r>
            <a:r>
              <a:rPr lang="el-GR" sz="2400" dirty="0"/>
              <a:t>σ</a:t>
            </a:r>
            <a:r>
              <a:rPr lang="en-US" sz="2400" baseline="-25000" dirty="0"/>
              <a:t>los</a:t>
            </a:r>
            <a:r>
              <a:rPr lang="en-US" sz="2400" baseline="30000" dirty="0"/>
              <a:t>2 </a:t>
            </a:r>
            <a:r>
              <a:rPr lang="en-US" sz="2400" dirty="0"/>
              <a:t>R/G</a:t>
            </a:r>
          </a:p>
        </p:txBody>
      </p:sp>
      <p:graphicFrame>
        <p:nvGraphicFramePr>
          <p:cNvPr id="181255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3657600"/>
          <a:ext cx="3195638" cy="774700"/>
        </p:xfrm>
        <a:graphic>
          <a:graphicData uri="http://schemas.openxmlformats.org/presentationml/2006/ole">
            <p:oleObj spid="_x0000_s1037" name="Equation" r:id="rId4" imgW="1625600" imgH="393700" progId="Equation.3">
              <p:embed/>
            </p:oleObj>
          </a:graphicData>
        </a:graphic>
      </p:graphicFrame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0" y="502920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/>
              <a:t>All these masses are bigger than the sum of the gas and galaxies by ~6 times!     </a:t>
            </a:r>
            <a:endParaRPr lang="en-US" sz="2800" smtClean="0"/>
          </a:p>
          <a:p>
            <a:r>
              <a:rPr lang="en-US" sz="2800" b="1" smtClean="0"/>
              <a:t>DARK </a:t>
            </a:r>
            <a:r>
              <a:rPr lang="en-US" sz="2800" b="1"/>
              <a:t>MATTER</a:t>
            </a:r>
          </a:p>
        </p:txBody>
      </p:sp>
    </p:spTree>
    <p:extLst>
      <p:ext uri="{BB962C8B-B14F-4D97-AF65-F5344CB8AC3E}">
        <p14:creationId xmlns="" xmlns:p14="http://schemas.microsoft.com/office/powerpoint/2010/main" val="4797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Grandes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Telescopios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Raios</a:t>
            </a:r>
            <a:r>
              <a:rPr lang="en-US" sz="2800" b="1" dirty="0" smtClean="0"/>
              <a:t>-X </a:t>
            </a:r>
            <a:r>
              <a:rPr lang="en-US" sz="2800" b="1" dirty="0" err="1" smtClean="0"/>
              <a:t>desse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Milenio</a:t>
            </a:r>
            <a:r>
              <a:rPr lang="en-US" sz="2800" b="1" dirty="0" smtClean="0"/>
              <a:t> (ate’ agora)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609600"/>
            <a:ext cx="1602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Chandra</a:t>
            </a:r>
            <a:endParaRPr lang="pt-BR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5867400" y="533400"/>
            <a:ext cx="2312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XMM-Newton</a:t>
            </a:r>
            <a:endParaRPr lang="pt-BR" sz="2800" b="1" dirty="0"/>
          </a:p>
        </p:txBody>
      </p:sp>
      <p:pic>
        <p:nvPicPr>
          <p:cNvPr id="234497" name="Picture 1" descr="G:\dupke_new\presentation\ON\wintercourse\chandra_orbit3-72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6200"/>
            <a:ext cx="3657600" cy="2824480"/>
          </a:xfrm>
          <a:prstGeom prst="rect">
            <a:avLst/>
          </a:prstGeom>
          <a:noFill/>
        </p:spPr>
      </p:pic>
      <p:pic>
        <p:nvPicPr>
          <p:cNvPr id="234498" name="Picture 2" descr="G:\dupke_new\presentation\ON\wintercourse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90600"/>
            <a:ext cx="2505456" cy="304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343400" y="3352800"/>
            <a:ext cx="1350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1642- 1727 </a:t>
            </a:r>
            <a:endParaRPr lang="en-US" dirty="0"/>
          </a:p>
        </p:txBody>
      </p:sp>
      <p:pic>
        <p:nvPicPr>
          <p:cNvPr id="234499" name="Picture 3" descr="G:\dupke_new\presentation\ON\wintercourse\chandr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2370137" cy="283051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667000" y="1981200"/>
            <a:ext cx="16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1910- 1995</a:t>
            </a:r>
            <a:endParaRPr lang="en-US" dirty="0"/>
          </a:p>
        </p:txBody>
      </p:sp>
      <p:pic>
        <p:nvPicPr>
          <p:cNvPr id="234500" name="Picture 4" descr="G:\dupke_new\presentation\ON\wintercourse\xmm_orbi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4251325"/>
            <a:ext cx="4573845" cy="2606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711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upke_new\presentation\ON\wintercourse\perseus_asc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400" y="0"/>
            <a:ext cx="10287002" cy="822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0"/>
            <a:ext cx="6019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Chandra</a:t>
            </a:r>
          </a:p>
          <a:p>
            <a:pPr algn="ctr"/>
            <a:r>
              <a:rPr lang="en-US" sz="3200" b="1" dirty="0" err="1" smtClean="0">
                <a:solidFill>
                  <a:srgbClr val="FFFF00"/>
                </a:solidFill>
              </a:rPr>
              <a:t>Superpoder</a:t>
            </a:r>
            <a:r>
              <a:rPr lang="en-US" sz="3200" b="1" dirty="0" smtClean="0">
                <a:solidFill>
                  <a:srgbClr val="FFFF00"/>
                </a:solidFill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</a:rPr>
              <a:t>Imageamento</a:t>
            </a:r>
            <a:endParaRPr lang="en-US" sz="32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Mas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espectroscopia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tambem</a:t>
            </a:r>
            <a:r>
              <a:rPr lang="en-US" sz="2000" b="1" dirty="0" smtClean="0">
                <a:solidFill>
                  <a:srgbClr val="FFFF00"/>
                </a:solidFill>
              </a:rPr>
              <a:t> e’ boa</a:t>
            </a:r>
            <a:endParaRPr lang="pt-BR" sz="2000" b="1" dirty="0">
              <a:solidFill>
                <a:srgbClr val="FFFF00"/>
              </a:solidFill>
            </a:endParaRPr>
          </a:p>
        </p:txBody>
      </p:sp>
      <p:pic>
        <p:nvPicPr>
          <p:cNvPr id="5" name="Picture 2" descr="G:\dupke_new\presentation\ON\wintercourse\perseus_chand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511" y="1830089"/>
            <a:ext cx="4724400" cy="4560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869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381000"/>
            <a:ext cx="6099362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/>
              <a:t>XMM-Newton</a:t>
            </a:r>
          </a:p>
          <a:p>
            <a:pPr algn="ctr"/>
            <a:r>
              <a:rPr lang="en-US" sz="2800" b="1" smtClean="0"/>
              <a:t>Superpoder – Resolucao espetroscopica</a:t>
            </a:r>
          </a:p>
          <a:p>
            <a:pPr algn="ctr"/>
            <a:r>
              <a:rPr lang="en-US" sz="2000" b="1" smtClean="0"/>
              <a:t>Mas imageamento tambem e’ boa</a:t>
            </a:r>
            <a:endParaRPr lang="pt-BR" sz="2000" b="1"/>
          </a:p>
        </p:txBody>
      </p:sp>
      <p:pic>
        <p:nvPicPr>
          <p:cNvPr id="302083" name="Picture 3" descr="G:\dupke_new\presentation\ON\wintercourse\abells1101_r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610600" cy="36385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5791200"/>
            <a:ext cx="82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2.5keV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5638800"/>
            <a:ext cx="82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0.5keV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069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xmm_te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800"/>
            <a:ext cx="8839200" cy="3646488"/>
          </a:xfrm>
          <a:prstGeom prst="rect">
            <a:avLst/>
          </a:prstGeom>
          <a:noFill/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2971800" y="5105400"/>
            <a:ext cx="579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i="1">
                <a:solidFill>
                  <a:schemeClr val="hlink"/>
                </a:solidFill>
              </a:rPr>
              <a:t>Pointecouteau, Arnaud &amp; Pratt 2005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381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en-US" b="1" u="sng" dirty="0" smtClean="0">
                <a:latin typeface="Arial" charset="0"/>
                <a:cs typeface="Arial" charset="0"/>
                <a:sym typeface="Wingdings" pitchFamily="2" charset="2"/>
              </a:rPr>
              <a:t>Cooling Flow Problem</a:t>
            </a:r>
            <a:endParaRPr lang="el-GR" b="1" u="sng" dirty="0" smtClean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0800" y="5715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en-US" sz="3200" b="1" u="sng" dirty="0" smtClean="0">
                <a:latin typeface="Arial" charset="0"/>
                <a:cs typeface="Arial" charset="0"/>
                <a:sym typeface="Wingdings" pitchFamily="2" charset="2"/>
              </a:rPr>
              <a:t>P = n </a:t>
            </a:r>
            <a:r>
              <a:rPr lang="en-US" sz="3200" b="1" u="sng" dirty="0" err="1" smtClean="0">
                <a:latin typeface="Arial" charset="0"/>
                <a:cs typeface="Arial" charset="0"/>
                <a:sym typeface="Wingdings" pitchFamily="2" charset="2"/>
              </a:rPr>
              <a:t>kT</a:t>
            </a:r>
            <a:endParaRPr lang="el-GR" sz="3200" b="1" u="sng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268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0"/>
            <a:ext cx="4671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Gradientes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Abundancia</a:t>
            </a:r>
            <a:endParaRPr lang="en-US" sz="3200" b="1" dirty="0" smtClean="0"/>
          </a:p>
        </p:txBody>
      </p:sp>
      <p:pic>
        <p:nvPicPr>
          <p:cNvPr id="312321" name="Picture 1" descr="G:\dupke_new\presentation\ON\wintercourse\fegrad_vir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7912" y="457200"/>
            <a:ext cx="5561288" cy="3581400"/>
          </a:xfrm>
          <a:prstGeom prst="rect">
            <a:avLst/>
          </a:prstGeom>
          <a:noFill/>
        </p:spPr>
      </p:pic>
      <p:pic>
        <p:nvPicPr>
          <p:cNvPr id="312322" name="Picture 2" descr="G:\dupke_new\presentation\ON\wintercourse\m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2943225" cy="4170113"/>
          </a:xfrm>
          <a:prstGeom prst="rect">
            <a:avLst/>
          </a:prstGeom>
          <a:noFill/>
        </p:spPr>
      </p:pic>
      <p:pic>
        <p:nvPicPr>
          <p:cNvPr id="312323" name="Picture 3" descr="G:\dupke_new\presentation\ON\wintercourse\virgo_ros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038600"/>
            <a:ext cx="3581400" cy="320504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1066800"/>
            <a:ext cx="144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Koyama 1991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589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a168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0"/>
            <a:ext cx="6400800" cy="6652532"/>
          </a:xfrm>
          <a:noFill/>
          <a:ln/>
        </p:spPr>
      </p:pic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5486400" y="0"/>
            <a:ext cx="1532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bg1"/>
                </a:solidFill>
              </a:rPr>
              <a:t>Abell 1689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997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228600"/>
            <a:ext cx="3004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/>
              <a:t>Ventos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Galaticos</a:t>
            </a:r>
            <a:endParaRPr lang="en-US" sz="3200" b="1" dirty="0" smtClean="0"/>
          </a:p>
        </p:txBody>
      </p:sp>
      <p:pic>
        <p:nvPicPr>
          <p:cNvPr id="304130" name="Picture 2" descr="G:\dupke_new\presentation\ON\wintercourse\M82_Chandra_HST_Spitz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6781800" cy="55057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43800" y="1066800"/>
            <a:ext cx="960519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M82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19200"/>
            <a:ext cx="1295400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Chandra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Spitzer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HST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052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ngc45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209800"/>
            <a:ext cx="4724400" cy="4165600"/>
          </a:xfrm>
          <a:prstGeom prst="rect">
            <a:avLst/>
          </a:prstGeom>
          <a:noFill/>
        </p:spPr>
      </p:pic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685800" y="762000"/>
            <a:ext cx="739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i="1"/>
              <a:t>Aumento da Ram-Pressure Stripping das galaxias </a:t>
            </a:r>
          </a:p>
          <a:p>
            <a:pPr eaLnBrk="1" hangingPunct="1"/>
            <a:r>
              <a:rPr lang="en-US" i="1">
                <a:solidFill>
                  <a:schemeClr val="hlink"/>
                </a:solidFill>
              </a:rPr>
              <a:t>Crowl, H., et al. 2005</a:t>
            </a:r>
          </a:p>
        </p:txBody>
      </p:sp>
      <p:pic>
        <p:nvPicPr>
          <p:cNvPr id="235525" name="Picture 5" descr="ngc44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47800"/>
            <a:ext cx="4343400" cy="3155950"/>
          </a:xfrm>
          <a:prstGeom prst="rect">
            <a:avLst/>
          </a:prstGeom>
          <a:noFill/>
        </p:spPr>
      </p:pic>
      <p:sp>
        <p:nvSpPr>
          <p:cNvPr id="235526" name="Rectangle 6"/>
          <p:cNvSpPr>
            <a:spLocks noChangeArrowheads="1"/>
          </p:cNvSpPr>
          <p:nvPr/>
        </p:nvSpPr>
        <p:spPr bwMode="auto">
          <a:xfrm>
            <a:off x="0" y="457200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/>
              <a:t>2 externos 1.4 GHz radio continuum contornos na </a:t>
            </a:r>
            <a:r>
              <a:rPr lang="en-US" i="1"/>
              <a:t>B image. </a:t>
            </a:r>
          </a:p>
        </p:txBody>
      </p:sp>
      <p:sp>
        <p:nvSpPr>
          <p:cNvPr id="235527" name="Rectangle 7"/>
          <p:cNvSpPr>
            <a:spLocks noChangeArrowheads="1"/>
          </p:cNvSpPr>
          <p:nvPr/>
        </p:nvSpPr>
        <p:spPr bwMode="auto">
          <a:xfrm>
            <a:off x="3124200" y="6248400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r>
              <a:rPr lang="en-US">
                <a:solidFill>
                  <a:schemeClr val="hlink"/>
                </a:solidFill>
              </a:rPr>
              <a:t>Kenney, J., van Gorkom, J. &amp; Vollmer, B.</a:t>
            </a:r>
            <a:r>
              <a:rPr lang="en-US" i="1">
                <a:solidFill>
                  <a:schemeClr val="hlink"/>
                </a:solidFill>
              </a:rPr>
              <a:t>  2004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2600" y="2286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Pressao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Arrasto</a:t>
            </a:r>
            <a:r>
              <a:rPr lang="en-US" sz="2400" b="1" dirty="0" smtClean="0"/>
              <a:t>                </a:t>
            </a:r>
            <a:r>
              <a:rPr lang="en-US" sz="2400" b="1" dirty="0" err="1" smtClean="0"/>
              <a:t>P</a:t>
            </a:r>
            <a:r>
              <a:rPr lang="en-US" sz="2400" b="1" baseline="-25000" dirty="0" err="1" smtClean="0"/>
              <a:t>rps</a:t>
            </a:r>
            <a:r>
              <a:rPr lang="en-US" sz="2400" b="1" dirty="0" smtClean="0"/>
              <a:t>=</a:t>
            </a:r>
            <a:r>
              <a:rPr lang="el-GR" sz="2400" b="1" dirty="0" smtClean="0"/>
              <a:t>ρ</a:t>
            </a:r>
            <a:r>
              <a:rPr lang="en-US" sz="2400" b="1" dirty="0" smtClean="0"/>
              <a:t>V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 &gt; 2</a:t>
            </a:r>
            <a:r>
              <a:rPr lang="el-GR" sz="2400" b="1" dirty="0" smtClean="0"/>
              <a:t>π</a:t>
            </a:r>
            <a:r>
              <a:rPr lang="en-US" sz="2400" b="1" dirty="0" smtClean="0"/>
              <a:t>G </a:t>
            </a:r>
            <a:r>
              <a:rPr lang="el-GR" sz="2400" b="1" dirty="0" smtClean="0"/>
              <a:t>σ</a:t>
            </a:r>
            <a:r>
              <a:rPr lang="en-US" sz="2400" b="1" baseline="-25000" dirty="0" smtClean="0"/>
              <a:t>D</a:t>
            </a:r>
            <a:r>
              <a:rPr lang="el-GR" sz="2400" b="1" dirty="0" smtClean="0"/>
              <a:t> σ</a:t>
            </a:r>
            <a:r>
              <a:rPr lang="en-US" sz="2400" b="1" baseline="-25000" dirty="0" smtClean="0"/>
              <a:t>ISM</a:t>
            </a:r>
            <a:r>
              <a:rPr lang="en-US" sz="2400" b="1" baseline="30000" dirty="0" smtClean="0"/>
              <a:t> </a:t>
            </a:r>
            <a:r>
              <a:rPr lang="en-US" sz="2400" b="1" dirty="0" smtClean="0"/>
              <a:t> </a:t>
            </a:r>
            <a:endParaRPr lang="en-US" sz="2400" b="1" baseline="30000" dirty="0"/>
          </a:p>
        </p:txBody>
      </p:sp>
    </p:spTree>
    <p:extLst>
      <p:ext uri="{BB962C8B-B14F-4D97-AF65-F5344CB8AC3E}">
        <p14:creationId xmlns="" xmlns:p14="http://schemas.microsoft.com/office/powerpoint/2010/main" val="44242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sz="3600" dirty="0" err="1" smtClean="0"/>
              <a:t>Evidencia</a:t>
            </a:r>
            <a:r>
              <a:rPr lang="en-GB" altLang="zh-CN" sz="3600" dirty="0" smtClean="0"/>
              <a:t> </a:t>
            </a:r>
            <a:r>
              <a:rPr lang="en-GB" altLang="zh-CN" sz="3600" dirty="0" err="1" smtClean="0"/>
              <a:t>para</a:t>
            </a:r>
            <a:r>
              <a:rPr lang="en-GB" altLang="zh-CN" sz="3600" dirty="0" smtClean="0"/>
              <a:t> </a:t>
            </a:r>
            <a:r>
              <a:rPr lang="en-GB" altLang="zh-CN" sz="3600" dirty="0"/>
              <a:t>cooling</a:t>
            </a:r>
            <a:endParaRPr lang="en-US" altLang="zh-CN" sz="3600" dirty="0"/>
          </a:p>
        </p:txBody>
      </p:sp>
      <p:pic>
        <p:nvPicPr>
          <p:cNvPr id="18436" name="Picture 4" descr="a478_com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1484313"/>
            <a:ext cx="7296150" cy="3932237"/>
          </a:xfrm>
          <a:noFill/>
          <a:ln/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116013" y="5589588"/>
            <a:ext cx="72723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smtClean="0"/>
              <a:t>A </a:t>
            </a:r>
            <a:r>
              <a:rPr lang="en-US" altLang="zh-CN" dirty="0" err="1" smtClean="0"/>
              <a:t>luminosidade</a:t>
            </a:r>
            <a:r>
              <a:rPr lang="en-US" altLang="zh-CN" dirty="0" smtClean="0"/>
              <a:t> central e’ </a:t>
            </a:r>
            <a:r>
              <a:rPr lang="en-US" altLang="zh-CN" dirty="0" err="1" smtClean="0"/>
              <a:t>extraordinariamente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alta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</p:spTree>
    <p:extLst>
      <p:ext uri="{BB962C8B-B14F-4D97-AF65-F5344CB8AC3E}">
        <p14:creationId xmlns="" xmlns:p14="http://schemas.microsoft.com/office/powerpoint/2010/main" val="40633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39" name="Object 3"/>
          <p:cNvGraphicFramePr>
            <a:graphicFrameLocks noChangeAspect="1"/>
          </p:cNvGraphicFramePr>
          <p:nvPr/>
        </p:nvGraphicFramePr>
        <p:xfrm>
          <a:off x="533400" y="990600"/>
          <a:ext cx="5410200" cy="3940175"/>
        </p:xfrm>
        <a:graphic>
          <a:graphicData uri="http://schemas.openxmlformats.org/presentationml/2006/ole">
            <p:oleObj spid="_x0000_s4101" name="Equation" r:id="rId3" imgW="2476500" imgH="1803400" progId="Equation.3">
              <p:embed/>
            </p:oleObj>
          </a:graphicData>
        </a:graphic>
      </p:graphicFrame>
      <p:sp>
        <p:nvSpPr>
          <p:cNvPr id="193540" name="Text Box 4"/>
          <p:cNvSpPr txBox="1">
            <a:spLocks noChangeArrowheads="1"/>
          </p:cNvSpPr>
          <p:nvPr/>
        </p:nvSpPr>
        <p:spPr bwMode="auto">
          <a:xfrm>
            <a:off x="1981200" y="4876800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/>
              <a:t>Se </a:t>
            </a:r>
            <a:r>
              <a:rPr lang="en-US" sz="2400" b="1" dirty="0" err="1" smtClean="0"/>
              <a:t>botar</a:t>
            </a:r>
            <a:r>
              <a:rPr lang="en-US" sz="2400" b="1" dirty="0" smtClean="0"/>
              <a:t> </a:t>
            </a:r>
            <a:r>
              <a:rPr lang="en-US" sz="2400" b="1" err="1" smtClean="0"/>
              <a:t>os</a:t>
            </a:r>
            <a:r>
              <a:rPr lang="en-US" sz="2400" b="1" smtClean="0"/>
              <a:t> numeros </a:t>
            </a:r>
            <a:r>
              <a:rPr lang="en-US" sz="2400" b="1" dirty="0" err="1" smtClean="0"/>
              <a:t>time</a:t>
            </a:r>
            <a:r>
              <a:rPr lang="en-US" sz="2400" b="1" baseline="-25000" dirty="0" err="1" smtClean="0"/>
              <a:t>cool</a:t>
            </a:r>
            <a:r>
              <a:rPr lang="en-US" sz="2400" b="1" dirty="0" smtClean="0"/>
              <a:t> &lt; 10</a:t>
            </a:r>
            <a:r>
              <a:rPr lang="en-US" sz="2400" b="1" baseline="30000" dirty="0" smtClean="0"/>
              <a:t>10</a:t>
            </a:r>
            <a:r>
              <a:rPr lang="en-US" sz="2400" b="1" dirty="0" smtClean="0"/>
              <a:t> </a:t>
            </a:r>
            <a:r>
              <a:rPr lang="en-US" sz="2400" b="1" dirty="0"/>
              <a:t>years!</a:t>
            </a:r>
          </a:p>
        </p:txBody>
      </p:sp>
      <p:pic>
        <p:nvPicPr>
          <p:cNvPr id="193541" name="Picture 5" descr="BREM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81000"/>
            <a:ext cx="5067300" cy="514350"/>
          </a:xfrm>
          <a:prstGeom prst="rect">
            <a:avLst/>
          </a:prstGeom>
          <a:noFill/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971800" y="3886200"/>
            <a:ext cx="5837697" cy="989013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="" xmlns:p14="http://schemas.microsoft.com/office/powerpoint/2010/main" val="277599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122238"/>
            <a:ext cx="5410200" cy="1295400"/>
          </a:xfrm>
        </p:spPr>
        <p:txBody>
          <a:bodyPr>
            <a:normAutofit fontScale="90000"/>
          </a:bodyPr>
          <a:lstStyle/>
          <a:p>
            <a:r>
              <a:rPr lang="en-US"/>
              <a:t>Trouble with “Cooling Flows”?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1447800"/>
            <a:ext cx="6553200" cy="4411663"/>
          </a:xfrm>
        </p:spPr>
        <p:txBody>
          <a:bodyPr/>
          <a:lstStyle/>
          <a:p>
            <a:r>
              <a:rPr lang="en-US" sz="2600" dirty="0" err="1" smtClean="0"/>
              <a:t>Aglomerados</a:t>
            </a:r>
            <a:r>
              <a:rPr lang="en-US" sz="2600" dirty="0" smtClean="0"/>
              <a:t> </a:t>
            </a:r>
            <a:r>
              <a:rPr lang="en-US" sz="2600" dirty="0" err="1" smtClean="0"/>
              <a:t>tipo</a:t>
            </a:r>
            <a:r>
              <a:rPr lang="en-US" sz="2600" dirty="0" smtClean="0"/>
              <a:t>  </a:t>
            </a:r>
            <a:r>
              <a:rPr lang="en-US" sz="2600" dirty="0"/>
              <a:t>“cooling flows” </a:t>
            </a:r>
            <a:r>
              <a:rPr lang="en-US" sz="2600" dirty="0" err="1" smtClean="0"/>
              <a:t>foram</a:t>
            </a:r>
            <a:r>
              <a:rPr lang="en-US" sz="2600" dirty="0" smtClean="0"/>
              <a:t> </a:t>
            </a:r>
            <a:r>
              <a:rPr lang="en-US" sz="2600" dirty="0" err="1" smtClean="0"/>
              <a:t>definidos</a:t>
            </a:r>
            <a:r>
              <a:rPr lang="en-US" sz="2600" dirty="0" smtClean="0"/>
              <a:t> </a:t>
            </a:r>
            <a:r>
              <a:rPr lang="en-US" sz="2600" dirty="0" err="1" smtClean="0"/>
              <a:t>como</a:t>
            </a:r>
            <a:r>
              <a:rPr lang="en-US" sz="2600" dirty="0" smtClean="0"/>
              <a:t> </a:t>
            </a:r>
            <a:r>
              <a:rPr lang="en-US" sz="2600" dirty="0" err="1" smtClean="0"/>
              <a:t>tendo</a:t>
            </a:r>
            <a:r>
              <a:rPr lang="en-US" sz="2600" dirty="0" smtClean="0"/>
              <a:t> o tempo de </a:t>
            </a:r>
            <a:r>
              <a:rPr lang="en-US" sz="2600" dirty="0" err="1" smtClean="0"/>
              <a:t>resfriamento</a:t>
            </a:r>
            <a:r>
              <a:rPr lang="en-US" sz="2600" dirty="0" smtClean="0"/>
              <a:t> </a:t>
            </a:r>
            <a:r>
              <a:rPr lang="en-US" sz="2600" dirty="0" err="1" smtClean="0"/>
              <a:t>menor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o tempo de Hubble (</a:t>
            </a:r>
            <a:r>
              <a:rPr lang="en-US" sz="2600" dirty="0" err="1" smtClean="0"/>
              <a:t>idade</a:t>
            </a:r>
            <a:r>
              <a:rPr lang="en-US" sz="2600" dirty="0" smtClean="0"/>
              <a:t> do </a:t>
            </a:r>
            <a:r>
              <a:rPr lang="en-US" sz="2600" dirty="0" err="1" smtClean="0"/>
              <a:t>Universo</a:t>
            </a:r>
            <a:r>
              <a:rPr lang="en-US" sz="2600" dirty="0" smtClean="0"/>
              <a:t>).</a:t>
            </a:r>
            <a:endParaRPr lang="en-US" sz="2600" dirty="0"/>
          </a:p>
          <a:p>
            <a:r>
              <a:rPr lang="en-US" sz="2600" dirty="0" smtClean="0"/>
              <a:t>Se </a:t>
            </a:r>
            <a:r>
              <a:rPr lang="en-US" sz="2600" dirty="0" err="1" smtClean="0"/>
              <a:t>nenhum</a:t>
            </a:r>
            <a:r>
              <a:rPr lang="en-US" sz="2600" dirty="0" smtClean="0"/>
              <a:t> </a:t>
            </a:r>
            <a:r>
              <a:rPr lang="en-US" sz="2600" dirty="0" err="1" smtClean="0"/>
              <a:t>aquecimento</a:t>
            </a:r>
            <a:r>
              <a:rPr lang="en-US" sz="2600" dirty="0" smtClean="0"/>
              <a:t> </a:t>
            </a:r>
            <a:r>
              <a:rPr lang="en-US" sz="2600" dirty="0" err="1" smtClean="0"/>
              <a:t>para</a:t>
            </a:r>
            <a:r>
              <a:rPr lang="en-US" sz="2600" dirty="0" smtClean="0"/>
              <a:t> o </a:t>
            </a:r>
            <a:r>
              <a:rPr lang="en-US" sz="2600" dirty="0" err="1" smtClean="0"/>
              <a:t>resfriamento</a:t>
            </a:r>
            <a:r>
              <a:rPr lang="en-US" sz="2600" dirty="0" smtClean="0"/>
              <a:t> </a:t>
            </a:r>
            <a:r>
              <a:rPr lang="en-US" sz="2600" dirty="0" err="1" smtClean="0"/>
              <a:t>teria</a:t>
            </a:r>
            <a:r>
              <a:rPr lang="en-US" sz="2600" dirty="0" smtClean="0"/>
              <a:t> 100-1000s de </a:t>
            </a:r>
            <a:r>
              <a:rPr lang="en-US" sz="2600" dirty="0" err="1" smtClean="0"/>
              <a:t>massas</a:t>
            </a:r>
            <a:r>
              <a:rPr lang="en-US" sz="2600" dirty="0" smtClean="0"/>
              <a:t> </a:t>
            </a:r>
            <a:r>
              <a:rPr lang="en-US" sz="2600" dirty="0" err="1" smtClean="0"/>
              <a:t>solares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ano</a:t>
            </a:r>
            <a:r>
              <a:rPr lang="en-US" sz="2600" dirty="0" smtClean="0"/>
              <a:t> </a:t>
            </a:r>
            <a:r>
              <a:rPr lang="en-US" sz="2600" dirty="0" err="1" smtClean="0"/>
              <a:t>caindo</a:t>
            </a:r>
            <a:r>
              <a:rPr lang="en-US" sz="2600" dirty="0" smtClean="0"/>
              <a:t> no </a:t>
            </a:r>
            <a:r>
              <a:rPr lang="en-US" sz="2600" dirty="0" err="1" smtClean="0"/>
              <a:t>centro</a:t>
            </a:r>
            <a:r>
              <a:rPr lang="en-US" sz="2600" dirty="0" smtClean="0"/>
              <a:t> dos </a:t>
            </a:r>
            <a:r>
              <a:rPr lang="en-US" sz="2600" dirty="0" err="1" smtClean="0"/>
              <a:t>aglomerados</a:t>
            </a:r>
            <a:r>
              <a:rPr lang="en-US" sz="2600" dirty="0" smtClean="0"/>
              <a:t>.</a:t>
            </a:r>
            <a:endParaRPr lang="en-US" sz="2600" dirty="0"/>
          </a:p>
          <a:p>
            <a:r>
              <a:rPr lang="en-US" sz="2600" dirty="0" smtClean="0"/>
              <a:t>No </a:t>
            </a:r>
            <a:r>
              <a:rPr lang="en-US" sz="2600" dirty="0" err="1" smtClean="0"/>
              <a:t>inicio</a:t>
            </a:r>
            <a:r>
              <a:rPr lang="en-US" sz="2600" dirty="0" smtClean="0"/>
              <a:t> dos </a:t>
            </a:r>
            <a:r>
              <a:rPr lang="en-US" sz="2600" dirty="0" err="1" smtClean="0"/>
              <a:t>anos</a:t>
            </a:r>
            <a:r>
              <a:rPr lang="en-US" sz="2600" dirty="0" smtClean="0"/>
              <a:t> 90 a </a:t>
            </a:r>
            <a:r>
              <a:rPr lang="en-US" sz="2600" dirty="0" err="1" smtClean="0"/>
              <a:t>busca</a:t>
            </a:r>
            <a:r>
              <a:rPr lang="en-US" sz="2600" dirty="0" smtClean="0"/>
              <a:t> </a:t>
            </a:r>
            <a:r>
              <a:rPr lang="en-US" sz="2600" dirty="0" err="1" smtClean="0"/>
              <a:t>comecou</a:t>
            </a:r>
            <a:r>
              <a:rPr lang="en-US" sz="2600" dirty="0" smtClean="0"/>
              <a:t> .</a:t>
            </a:r>
            <a:endParaRPr lang="en-US" sz="2600" dirty="0"/>
          </a:p>
          <a:p>
            <a:pPr lvl="1">
              <a:buFont typeface="Wingdings" pitchFamily="2" charset="2"/>
              <a:buNone/>
            </a:pPr>
            <a:endParaRPr lang="en-US" sz="2200" dirty="0"/>
          </a:p>
          <a:p>
            <a:pPr lvl="1">
              <a:buFont typeface="Wingdings" pitchFamily="2" charset="2"/>
              <a:buNone/>
            </a:pPr>
            <a:endParaRPr lang="en-US" sz="2200" dirty="0"/>
          </a:p>
          <a:p>
            <a:pPr lvl="1">
              <a:buFont typeface="Wingdings" pitchFamily="2" charset="2"/>
              <a:buNone/>
            </a:pPr>
            <a:endParaRPr lang="en-US" sz="2200" dirty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222152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7" name="Picture 7" descr="a2597_all"/>
          <p:cNvPicPr>
            <a:picLocks noChangeAspect="1" noChangeArrowheads="1"/>
          </p:cNvPicPr>
          <p:nvPr/>
        </p:nvPicPr>
        <p:blipFill>
          <a:blip r:embed="rId3" cstate="print"/>
          <a:srcRect l="2942" t="6000" r="53294" b="32364"/>
          <a:stretch>
            <a:fillRect/>
          </a:stretch>
        </p:blipFill>
        <p:spPr bwMode="auto">
          <a:xfrm>
            <a:off x="0" y="381000"/>
            <a:ext cx="3425825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5791200"/>
            <a:ext cx="3276600" cy="609600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Abell 2597</a:t>
            </a:r>
          </a:p>
        </p:txBody>
      </p:sp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5867400" y="6096000"/>
            <a:ext cx="2905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Times" charset="0"/>
              </a:rPr>
              <a:t>McNamara et al. 2002</a:t>
            </a:r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2286000" y="6172200"/>
            <a:ext cx="263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>
                <a:latin typeface="Times" charset="0"/>
              </a:rPr>
              <a:t>Donahue et al. 2001</a:t>
            </a:r>
          </a:p>
        </p:txBody>
      </p:sp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609600"/>
            <a:ext cx="5334000" cy="5334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971800" y="0"/>
            <a:ext cx="53167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A </a:t>
            </a:r>
            <a:r>
              <a:rPr lang="en-US" sz="2800" b="1" dirty="0" err="1" smtClean="0"/>
              <a:t>busca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materia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barionica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fria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45426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95600" y="990600"/>
            <a:ext cx="5562600" cy="762000"/>
          </a:xfrm>
        </p:spPr>
        <p:txBody>
          <a:bodyPr/>
          <a:lstStyle/>
          <a:p>
            <a:r>
              <a:rPr lang="en-US" sz="2700"/>
              <a:t>Cooling-Flow Model (T-ranges)</a:t>
            </a:r>
          </a:p>
        </p:txBody>
      </p:sp>
      <p:pic>
        <p:nvPicPr>
          <p:cNvPr id="176131" name="Picture 3"/>
          <p:cNvPicPr>
            <a:picLocks noChangeAspect="1" noChangeArrowheads="1"/>
          </p:cNvPicPr>
          <p:nvPr/>
        </p:nvPicPr>
        <p:blipFill>
          <a:blip r:embed="rId2" cstate="print"/>
          <a:srcRect l="8359" t="26381" r="5554" b="45718"/>
          <a:stretch>
            <a:fillRect/>
          </a:stretch>
        </p:blipFill>
        <p:spPr bwMode="auto">
          <a:xfrm>
            <a:off x="1143000" y="1676400"/>
            <a:ext cx="6858000" cy="3833813"/>
          </a:xfrm>
          <a:prstGeom prst="rect">
            <a:avLst/>
          </a:prstGeom>
          <a:noFill/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6172200" y="5943600"/>
            <a:ext cx="258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Times" charset="0"/>
              </a:rPr>
              <a:t>Peterson et al. 2003</a:t>
            </a:r>
          </a:p>
        </p:txBody>
      </p:sp>
      <p:sp>
        <p:nvSpPr>
          <p:cNvPr id="176133" name="Rectangle 5"/>
          <p:cNvSpPr>
            <a:spLocks noChangeArrowheads="1"/>
          </p:cNvSpPr>
          <p:nvPr/>
        </p:nvSpPr>
        <p:spPr bwMode="auto">
          <a:xfrm>
            <a:off x="6629400" y="2133600"/>
            <a:ext cx="2057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/>
            <a:r>
              <a:rPr lang="en-US">
                <a:solidFill>
                  <a:srgbClr val="FF0000"/>
                </a:solidFill>
              </a:rPr>
              <a:t>6-3 keV</a:t>
            </a:r>
          </a:p>
          <a:p>
            <a:pPr eaLnBrk="1" hangingPunct="1"/>
            <a:r>
              <a:rPr lang="en-US">
                <a:solidFill>
                  <a:schemeClr val="accent1"/>
                </a:solidFill>
              </a:rPr>
              <a:t>3-1.5 keV</a:t>
            </a:r>
            <a:endParaRPr lang="en-US" baseline="30000">
              <a:solidFill>
                <a:srgbClr val="FFFF66"/>
              </a:solidFill>
            </a:endParaRPr>
          </a:p>
          <a:p>
            <a:pPr eaLnBrk="1" hangingPunct="1"/>
            <a:r>
              <a:rPr lang="en-US">
                <a:solidFill>
                  <a:srgbClr val="13D341"/>
                </a:solidFill>
              </a:rPr>
              <a:t>1.5-0.75 keV</a:t>
            </a:r>
          </a:p>
          <a:p>
            <a:pPr eaLnBrk="1" hangingPunct="1"/>
            <a:r>
              <a:rPr lang="en-US">
                <a:solidFill>
                  <a:srgbClr val="13D341"/>
                </a:solidFill>
              </a:rPr>
              <a:t> </a:t>
            </a:r>
            <a:r>
              <a:rPr lang="en-US">
                <a:solidFill>
                  <a:srgbClr val="2351C3"/>
                </a:solidFill>
              </a:rPr>
              <a:t>0.75-0.375 keV</a:t>
            </a:r>
            <a:endParaRPr lang="en-US"/>
          </a:p>
        </p:txBody>
      </p:sp>
      <p:pic>
        <p:nvPicPr>
          <p:cNvPr id="176134" name="Picture 6" descr="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3292475"/>
            <a:ext cx="76200" cy="47625"/>
          </a:xfrm>
          <a:prstGeom prst="rect">
            <a:avLst/>
          </a:prstGeom>
          <a:noFill/>
        </p:spPr>
      </p:pic>
      <p:pic>
        <p:nvPicPr>
          <p:cNvPr id="176135" name="Picture 7" descr="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3292475"/>
            <a:ext cx="76200" cy="47625"/>
          </a:xfrm>
          <a:prstGeom prst="rect">
            <a:avLst/>
          </a:prstGeom>
          <a:noFill/>
        </p:spPr>
      </p:pic>
      <p:pic>
        <p:nvPicPr>
          <p:cNvPr id="176136" name="Picture 8" descr="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825" y="3292475"/>
            <a:ext cx="76200" cy="47625"/>
          </a:xfrm>
          <a:prstGeom prst="rect">
            <a:avLst/>
          </a:prstGeom>
          <a:noFill/>
        </p:spPr>
      </p:pic>
      <p:pic>
        <p:nvPicPr>
          <p:cNvPr id="176137" name="Picture 9" descr="–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3100" y="3292475"/>
            <a:ext cx="76200" cy="4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58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3581400" cy="533400"/>
          </a:xfrm>
        </p:spPr>
        <p:txBody>
          <a:bodyPr>
            <a:normAutofit fontScale="90000"/>
          </a:bodyPr>
          <a:lstStyle/>
          <a:p>
            <a:r>
              <a:rPr lang="en-US" sz="2300" dirty="0"/>
              <a:t>XMM </a:t>
            </a:r>
            <a:br>
              <a:rPr lang="en-US" sz="2300" dirty="0"/>
            </a:br>
            <a:r>
              <a:rPr lang="en-US" sz="2300" dirty="0"/>
              <a:t>spectroscopy</a:t>
            </a: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 cstate="print"/>
          <a:srcRect l="8360" t="13503" r="9720" b="11380"/>
          <a:stretch>
            <a:fillRect/>
          </a:stretch>
        </p:blipFill>
        <p:spPr bwMode="auto">
          <a:xfrm>
            <a:off x="2971800" y="0"/>
            <a:ext cx="7018338" cy="8328060"/>
          </a:xfrm>
          <a:prstGeom prst="rect">
            <a:avLst/>
          </a:prstGeom>
          <a:noFill/>
        </p:spPr>
      </p:pic>
      <p:sp>
        <p:nvSpPr>
          <p:cNvPr id="1771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524000"/>
            <a:ext cx="2819400" cy="3352800"/>
          </a:xfrm>
        </p:spPr>
        <p:txBody>
          <a:bodyPr>
            <a:normAutofit/>
          </a:bodyPr>
          <a:lstStyle/>
          <a:p>
            <a:r>
              <a:rPr lang="en-US" sz="2200" b="1" dirty="0"/>
              <a:t>Peterson, et al. 2003</a:t>
            </a:r>
          </a:p>
          <a:p>
            <a:r>
              <a:rPr lang="en-US" sz="2200" b="1" dirty="0" err="1"/>
              <a:t>FeXVII</a:t>
            </a:r>
            <a:r>
              <a:rPr lang="en-US" sz="2200" b="1" dirty="0"/>
              <a:t> </a:t>
            </a:r>
            <a:r>
              <a:rPr lang="en-US" sz="2200" b="1" dirty="0" smtClean="0"/>
              <a:t>e </a:t>
            </a:r>
            <a:r>
              <a:rPr lang="en-US" sz="2200" b="1" dirty="0" err="1" smtClean="0"/>
              <a:t>outras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linhas</a:t>
            </a:r>
            <a:r>
              <a:rPr lang="en-US" sz="2200" b="1" dirty="0" smtClean="0"/>
              <a:t> de gas a &lt;1 </a:t>
            </a:r>
            <a:r>
              <a:rPr lang="en-US" sz="2200" b="1" dirty="0" err="1"/>
              <a:t>keV</a:t>
            </a:r>
            <a:r>
              <a:rPr lang="en-US" sz="2200" b="1" dirty="0"/>
              <a:t> 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ausentes</a:t>
            </a:r>
            <a:r>
              <a:rPr lang="en-US" sz="2200" b="1" dirty="0" smtClean="0"/>
              <a:t>.</a:t>
            </a:r>
            <a:endParaRPr lang="en-US" sz="2200" b="1" dirty="0"/>
          </a:p>
          <a:p>
            <a:r>
              <a:rPr lang="en-US" sz="2200" b="1" dirty="0" smtClean="0"/>
              <a:t>Cooling </a:t>
            </a:r>
            <a:r>
              <a:rPr lang="en-US" sz="2200" b="1" dirty="0"/>
              <a:t>flow </a:t>
            </a:r>
            <a:r>
              <a:rPr lang="en-US" sz="2200" b="1" dirty="0" smtClean="0"/>
              <a:t>e’ </a:t>
            </a:r>
            <a:r>
              <a:rPr lang="en-US" sz="2200" b="1" dirty="0" err="1" smtClean="0"/>
              <a:t>parado</a:t>
            </a:r>
            <a:r>
              <a:rPr lang="en-US" sz="2200" b="1" dirty="0" smtClean="0"/>
              <a:t> a ~ T/3 </a:t>
            </a:r>
            <a:r>
              <a:rPr lang="en-US" sz="2200" b="1" dirty="0"/>
              <a:t>- T/2)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33481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867400" y="0"/>
            <a:ext cx="1752600" cy="258763"/>
          </a:xfrm>
        </p:spPr>
        <p:txBody>
          <a:bodyPr>
            <a:normAutofit fontScale="90000"/>
          </a:bodyPr>
          <a:lstStyle/>
          <a:p>
            <a:r>
              <a:rPr lang="en-US" sz="1800" dirty="0" err="1"/>
              <a:t>Centaurus</a:t>
            </a:r>
            <a:endParaRPr lang="en-US" sz="1800" dirty="0"/>
          </a:p>
        </p:txBody>
      </p:sp>
      <p:pic>
        <p:nvPicPr>
          <p:cNvPr id="190467" name="Picture 3" descr="fab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0"/>
            <a:ext cx="5105400" cy="5087674"/>
          </a:xfrm>
          <a:noFill/>
          <a:ln/>
        </p:spPr>
      </p:pic>
      <p:pic>
        <p:nvPicPr>
          <p:cNvPr id="190468" name="Picture 4" descr="asmooth-bitmap"/>
          <p:cNvPicPr>
            <a:picLocks noChangeAspect="1" noChangeArrowheads="1"/>
          </p:cNvPicPr>
          <p:nvPr/>
        </p:nvPicPr>
        <p:blipFill>
          <a:blip r:embed="rId3" cstate="print"/>
          <a:srcRect l="15405" t="7269" r="5766" b="10492"/>
          <a:stretch>
            <a:fillRect/>
          </a:stretch>
        </p:blipFill>
        <p:spPr bwMode="auto">
          <a:xfrm>
            <a:off x="0" y="2070215"/>
            <a:ext cx="4648200" cy="4787785"/>
          </a:xfrm>
          <a:prstGeom prst="rect">
            <a:avLst/>
          </a:prstGeom>
          <a:noFill/>
        </p:spPr>
      </p:pic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914400" y="1676400"/>
            <a:ext cx="1752600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1700" b="1" dirty="0" err="1">
                <a:solidFill>
                  <a:schemeClr val="tx2"/>
                </a:solidFill>
              </a:rPr>
              <a:t>Perseus</a:t>
            </a:r>
            <a:endParaRPr lang="en-US" sz="1700" b="1" dirty="0">
              <a:solidFill>
                <a:schemeClr val="tx2"/>
              </a:solidFill>
            </a:endParaRP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3124200" y="1752600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Bubble lift</a:t>
            </a:r>
          </a:p>
        </p:txBody>
      </p:sp>
    </p:spTree>
    <p:extLst>
      <p:ext uri="{BB962C8B-B14F-4D97-AF65-F5344CB8AC3E}">
        <p14:creationId xmlns="" xmlns:p14="http://schemas.microsoft.com/office/powerpoint/2010/main" val="383255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517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Jatos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radio</a:t>
            </a:r>
          </a:p>
        </p:txBody>
      </p:sp>
      <p:pic>
        <p:nvPicPr>
          <p:cNvPr id="406531" name="Picture 3" descr="G:\dupke_new\presentation\ON\wintercourse\3c175ci_radio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7701123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5065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364413" cy="444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 smtClean="0"/>
              <a:t>Aglomerados</a:t>
            </a:r>
            <a:r>
              <a:rPr lang="en-US" sz="4000" dirty="0" smtClean="0"/>
              <a:t> de </a:t>
            </a:r>
            <a:r>
              <a:rPr lang="en-US" sz="4000" dirty="0" err="1" smtClean="0"/>
              <a:t>Galáxias</a:t>
            </a:r>
            <a:r>
              <a:rPr lang="en-US" sz="4000" dirty="0" smtClean="0"/>
              <a:t> (</a:t>
            </a:r>
            <a:r>
              <a:rPr lang="en-US" sz="4000" dirty="0" err="1" smtClean="0"/>
              <a:t>ou</a:t>
            </a:r>
            <a:r>
              <a:rPr lang="en-US" sz="4000" dirty="0" smtClean="0"/>
              <a:t> de ME?)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229600" cy="3124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Os </a:t>
            </a:r>
            <a:r>
              <a:rPr lang="en-US" sz="2800" dirty="0" err="1" smtClean="0"/>
              <a:t>maiores</a:t>
            </a:r>
            <a:r>
              <a:rPr lang="en-US" sz="2800" dirty="0" smtClean="0"/>
              <a:t> </a:t>
            </a:r>
            <a:r>
              <a:rPr lang="en-US" sz="2800" dirty="0" err="1" smtClean="0"/>
              <a:t>sistems</a:t>
            </a:r>
            <a:r>
              <a:rPr lang="en-US" sz="2800" dirty="0" smtClean="0"/>
              <a:t> </a:t>
            </a:r>
            <a:r>
              <a:rPr lang="en-US" sz="2800" dirty="0" err="1" smtClean="0"/>
              <a:t>gravitacionalmente</a:t>
            </a:r>
            <a:r>
              <a:rPr lang="en-US" sz="2800" dirty="0" smtClean="0"/>
              <a:t> </a:t>
            </a:r>
            <a:r>
              <a:rPr lang="en-US" sz="2800" dirty="0" err="1" smtClean="0"/>
              <a:t>conectados</a:t>
            </a:r>
            <a:r>
              <a:rPr lang="en-US" sz="2800" dirty="0" smtClean="0"/>
              <a:t> no </a:t>
            </a:r>
            <a:r>
              <a:rPr lang="en-US" sz="2800" dirty="0" err="1" smtClean="0"/>
              <a:t>Universo</a:t>
            </a:r>
            <a:r>
              <a:rPr lang="en-US" sz="2800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10</a:t>
            </a:r>
            <a:r>
              <a:rPr lang="en-US" sz="2800" baseline="30000" dirty="0" smtClean="0"/>
              <a:t>2-3</a:t>
            </a:r>
            <a:r>
              <a:rPr lang="en-US" sz="2800" dirty="0" smtClean="0"/>
              <a:t> </a:t>
            </a:r>
            <a:r>
              <a:rPr lang="en-US" sz="2800" dirty="0" err="1" smtClean="0"/>
              <a:t>galáxias</a:t>
            </a:r>
            <a:r>
              <a:rPr lang="en-US" sz="2800" dirty="0" smtClean="0"/>
              <a:t>, 10</a:t>
            </a:r>
            <a:r>
              <a:rPr lang="en-US" sz="2800" baseline="30000" dirty="0" smtClean="0"/>
              <a:t>14-15</a:t>
            </a:r>
            <a:r>
              <a:rPr lang="en-US" sz="2800" dirty="0" smtClean="0"/>
              <a:t>M</a:t>
            </a:r>
            <a:r>
              <a:rPr lang="th-TH" sz="2800" baseline="-25000" dirty="0" smtClean="0">
                <a:latin typeface="Tahoma" pitchFamily="34" charset="0"/>
                <a:cs typeface="Tahoma" pitchFamily="34" charset="0"/>
              </a:rPr>
              <a:t>๏</a:t>
            </a:r>
            <a:r>
              <a:rPr lang="en-US" sz="2800" baseline="-25000" dirty="0" smtClean="0">
                <a:cs typeface="Arial" charset="0"/>
              </a:rPr>
              <a:t>, </a:t>
            </a:r>
            <a:r>
              <a:rPr lang="en-US" sz="2800" dirty="0" smtClean="0">
                <a:cs typeface="Arial" charset="0"/>
              </a:rPr>
              <a:t>R~1-3 </a:t>
            </a:r>
            <a:r>
              <a:rPr lang="en-US" sz="2800" dirty="0" err="1" smtClean="0">
                <a:cs typeface="Arial" charset="0"/>
              </a:rPr>
              <a:t>Mpc</a:t>
            </a:r>
            <a:endParaRPr lang="en-US" sz="2800" baseline="30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~16% </a:t>
            </a:r>
            <a:r>
              <a:rPr lang="en-US" sz="2800" dirty="0" err="1" smtClean="0"/>
              <a:t>M</a:t>
            </a:r>
            <a:r>
              <a:rPr lang="en-US" sz="2800" baseline="-25000" dirty="0" err="1" smtClean="0"/>
              <a:t>total</a:t>
            </a:r>
            <a:r>
              <a:rPr lang="en-US" sz="2800" dirty="0" smtClean="0"/>
              <a:t> é ICM, ~3% </a:t>
            </a:r>
            <a:r>
              <a:rPr lang="en-US" sz="2800" dirty="0" err="1" smtClean="0"/>
              <a:t>M</a:t>
            </a:r>
            <a:r>
              <a:rPr lang="en-US" sz="2800" baseline="-25000" dirty="0" err="1" smtClean="0"/>
              <a:t>total</a:t>
            </a:r>
            <a:r>
              <a:rPr lang="en-US" sz="2800" dirty="0" smtClean="0"/>
              <a:t> </a:t>
            </a:r>
            <a:r>
              <a:rPr lang="en-US" sz="2800" dirty="0" err="1" smtClean="0"/>
              <a:t>está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galáxias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A </a:t>
            </a:r>
            <a:r>
              <a:rPr lang="en-US" sz="2800" dirty="0" err="1" smtClean="0"/>
              <a:t>maior</a:t>
            </a:r>
            <a:r>
              <a:rPr lang="en-US" sz="2800" dirty="0" smtClean="0"/>
              <a:t> parte </a:t>
            </a:r>
            <a:r>
              <a:rPr lang="en-US" sz="2800" dirty="0" err="1" smtClean="0"/>
              <a:t>da</a:t>
            </a:r>
            <a:r>
              <a:rPr lang="en-US" sz="2800" dirty="0" smtClean="0"/>
              <a:t> </a:t>
            </a:r>
            <a:r>
              <a:rPr lang="en-US" sz="2800" dirty="0" err="1" smtClean="0"/>
              <a:t>materia</a:t>
            </a:r>
            <a:r>
              <a:rPr lang="en-US" sz="2800" dirty="0" smtClean="0"/>
              <a:t> </a:t>
            </a:r>
            <a:r>
              <a:rPr lang="en-US" sz="2800" dirty="0" err="1" smtClean="0"/>
              <a:t>bariônica</a:t>
            </a:r>
            <a:r>
              <a:rPr lang="en-US" sz="2800" dirty="0" smtClean="0"/>
              <a:t> (</a:t>
            </a:r>
            <a:r>
              <a:rPr lang="en-US" sz="2800" dirty="0" err="1" smtClean="0"/>
              <a:t>não</a:t>
            </a:r>
            <a:r>
              <a:rPr lang="en-US" sz="2800" dirty="0" smtClean="0"/>
              <a:t> </a:t>
            </a:r>
            <a:r>
              <a:rPr lang="en-US" sz="2800" dirty="0" err="1" smtClean="0"/>
              <a:t>escura</a:t>
            </a:r>
            <a:r>
              <a:rPr lang="en-US" sz="2800" dirty="0" smtClean="0"/>
              <a:t>) </a:t>
            </a:r>
            <a:r>
              <a:rPr lang="en-US" sz="2800" dirty="0" err="1" smtClean="0"/>
              <a:t>está</a:t>
            </a:r>
            <a:r>
              <a:rPr lang="en-US" sz="2800" dirty="0" smtClean="0"/>
              <a:t> sob a forma de </a:t>
            </a:r>
            <a:r>
              <a:rPr lang="en-US" sz="2800" dirty="0" err="1" smtClean="0"/>
              <a:t>gás</a:t>
            </a:r>
            <a:r>
              <a:rPr lang="en-US" sz="2800" dirty="0" smtClean="0"/>
              <a:t> </a:t>
            </a:r>
            <a:r>
              <a:rPr lang="en-US" sz="2800" dirty="0" err="1" smtClean="0"/>
              <a:t>intergalático</a:t>
            </a:r>
            <a:r>
              <a:rPr lang="en-US" sz="2800" dirty="0" smtClean="0"/>
              <a:t> (</a:t>
            </a:r>
            <a:r>
              <a:rPr lang="en-US" sz="2800" dirty="0" err="1" smtClean="0"/>
              <a:t>Meio</a:t>
            </a:r>
            <a:r>
              <a:rPr lang="en-US" sz="2800" dirty="0" smtClean="0"/>
              <a:t> Intra-</a:t>
            </a:r>
            <a:r>
              <a:rPr lang="en-US" sz="2800" dirty="0" err="1" smtClean="0"/>
              <a:t>Aglomerado</a:t>
            </a:r>
            <a:r>
              <a:rPr lang="en-US" sz="2800" dirty="0" smtClean="0"/>
              <a:t> – ICM) com T~10</a:t>
            </a:r>
            <a:r>
              <a:rPr lang="en-US" sz="2800" baseline="30000" dirty="0" smtClean="0"/>
              <a:t>7-8</a:t>
            </a:r>
            <a:r>
              <a:rPr lang="en-US" sz="2800" dirty="0" smtClean="0"/>
              <a:t> K,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emite</a:t>
            </a:r>
            <a:r>
              <a:rPr lang="en-US" sz="2800" dirty="0" smtClean="0"/>
              <a:t> </a:t>
            </a:r>
            <a:r>
              <a:rPr lang="en-US" sz="2800" dirty="0" err="1" smtClean="0"/>
              <a:t>fortemente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raios</a:t>
            </a:r>
            <a:r>
              <a:rPr lang="en-US" sz="2800" dirty="0" smtClean="0"/>
              <a:t>–X </a:t>
            </a:r>
            <a:r>
              <a:rPr lang="en-US" sz="2800" dirty="0" err="1" smtClean="0"/>
              <a:t>através</a:t>
            </a:r>
            <a:r>
              <a:rPr lang="en-US" sz="2800" dirty="0" smtClean="0"/>
              <a:t> de </a:t>
            </a:r>
            <a:r>
              <a:rPr lang="en-US" sz="2800" dirty="0" err="1" smtClean="0"/>
              <a:t>radiação</a:t>
            </a:r>
            <a:r>
              <a:rPr lang="en-US" sz="2800" dirty="0" smtClean="0"/>
              <a:t> </a:t>
            </a:r>
            <a:r>
              <a:rPr lang="en-US" sz="2800" dirty="0" err="1" smtClean="0"/>
              <a:t>Bremstrahlung</a:t>
            </a:r>
            <a:r>
              <a:rPr lang="en-US" sz="2800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err="1" smtClean="0"/>
              <a:t>Emissividade</a:t>
            </a:r>
            <a:endParaRPr lang="en-US" sz="2800" dirty="0" smtClean="0"/>
          </a:p>
        </p:txBody>
      </p:sp>
      <p:pic>
        <p:nvPicPr>
          <p:cNvPr id="6148" name="Picture 4" descr="brem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4876800"/>
            <a:ext cx="4038600" cy="1192213"/>
          </a:xfrm>
          <a:noFill/>
        </p:spPr>
      </p:pic>
      <p:pic>
        <p:nvPicPr>
          <p:cNvPr id="6149" name="Picture 5" descr="BRE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5867400"/>
            <a:ext cx="5067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01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:\dupke_new\presentation\ON\wintercourse\ngc4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0"/>
            <a:ext cx="7467600" cy="6625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464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0"/>
            <a:ext cx="5179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M87 no </a:t>
            </a:r>
            <a:r>
              <a:rPr lang="en-US" sz="3200" b="1" dirty="0" err="1" smtClean="0"/>
              <a:t>Aglomerado</a:t>
            </a:r>
            <a:r>
              <a:rPr lang="en-US" sz="3200" b="1" dirty="0" smtClean="0"/>
              <a:t> de Virgo</a:t>
            </a:r>
          </a:p>
        </p:txBody>
      </p:sp>
      <p:pic>
        <p:nvPicPr>
          <p:cNvPr id="406530" name="Picture 2" descr="G:\dupke_new\presentation\ON\wintercourse\574px-M87_j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96836"/>
            <a:ext cx="6096000" cy="6361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784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G:\dupke_new\presentation\ON\wintercourse\270px-Galaxies_AGN_Inner-Structure-o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457200"/>
            <a:ext cx="6587289" cy="556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808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838200" y="-381000"/>
            <a:ext cx="7162800" cy="7467600"/>
            <a:chOff x="3138" y="1000"/>
            <a:chExt cx="3211" cy="376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38" y="1000"/>
              <a:ext cx="3212" cy="3762"/>
            </a:xfrm>
            <a:prstGeom prst="rect">
              <a:avLst/>
            </a:prstGeom>
            <a:noFill/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4320" y="4296"/>
              <a:ext cx="17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>
                <a:lnSpc>
                  <a:spcPct val="95000"/>
                </a:lnSpc>
                <a:buClr>
                  <a:srgbClr val="FFFFFF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>
                  <a:solidFill>
                    <a:srgbClr val="FFCC99"/>
                  </a:solidFill>
                  <a:latin typeface="Verdana" pitchFamily="32" charset="0"/>
                </a:rPr>
                <a:t>Perseus, Fabian et al.</a:t>
              </a:r>
            </a:p>
            <a:p>
              <a:pPr algn="ctr" eaLnBrk="1">
                <a:lnSpc>
                  <a:spcPct val="98000"/>
                </a:lnSpc>
                <a:buClr>
                  <a:srgbClr val="FFFFFF"/>
                </a:buClr>
                <a:buSzPct val="45000"/>
                <a:buFont typeface="StarSymbo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200">
                  <a:solidFill>
                    <a:srgbClr val="FFCC99"/>
                  </a:solidFill>
                  <a:latin typeface="Verdana" pitchFamily="32" charset="0"/>
                </a:rPr>
                <a:t>1.4 GHz VLA contours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3963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5" name="Picture 9" descr="mnr_10778_f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990600"/>
            <a:ext cx="5295900" cy="5189538"/>
          </a:xfrm>
          <a:prstGeom prst="rect">
            <a:avLst/>
          </a:prstGeom>
          <a:noFill/>
        </p:spPr>
      </p:pic>
      <p:pic>
        <p:nvPicPr>
          <p:cNvPr id="214021" name="Picture 5" descr="mnr_10778_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28600"/>
            <a:ext cx="6657975" cy="574675"/>
          </a:xfrm>
          <a:prstGeom prst="rect">
            <a:avLst/>
          </a:prstGeom>
          <a:noFill/>
        </p:spPr>
      </p:pic>
      <p:pic>
        <p:nvPicPr>
          <p:cNvPr id="214023" name="Picture 7" descr="mnr_10778_m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676400"/>
            <a:ext cx="496888" cy="3143250"/>
          </a:xfrm>
          <a:prstGeom prst="rect">
            <a:avLst/>
          </a:prstGeom>
          <a:noFill/>
        </p:spPr>
      </p:pic>
      <p:pic>
        <p:nvPicPr>
          <p:cNvPr id="214027" name="Picture 11" descr="mnr_10778_m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6248400"/>
            <a:ext cx="5257800" cy="609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3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9" name="PERSEUS_lg_web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371600"/>
            <a:ext cx="6858000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381000"/>
            <a:ext cx="6410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Problema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Mas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aquecimento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nao</a:t>
            </a:r>
            <a:r>
              <a:rPr lang="en-US" sz="2400" b="1" dirty="0" smtClean="0"/>
              <a:t> e’ </a:t>
            </a:r>
            <a:r>
              <a:rPr lang="en-US" sz="2400" b="1" dirty="0" err="1" smtClean="0"/>
              <a:t>distribuido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91284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6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6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06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6069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381000"/>
            <a:ext cx="534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 </a:t>
            </a:r>
            <a:r>
              <a:rPr lang="en-US" sz="2400" b="1" dirty="0" err="1" smtClean="0"/>
              <a:t>Problema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Gradiente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Abundancia</a:t>
            </a:r>
            <a:endParaRPr lang="en-US" sz="2400" b="1" dirty="0"/>
          </a:p>
        </p:txBody>
      </p:sp>
      <p:pic>
        <p:nvPicPr>
          <p:cNvPr id="3074" name="Picture 2" descr="G:\dupke_new\presentation\ON\wintercourse\abund_gra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86" y="1066800"/>
            <a:ext cx="7250365" cy="5257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042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G:\dupke_new\presentation\ON\wintercourse\S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9348" y="914400"/>
            <a:ext cx="5074652" cy="520858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33600" y="228600"/>
            <a:ext cx="32215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Supernovae II e </a:t>
            </a:r>
            <a:r>
              <a:rPr lang="en-US" sz="3200" b="1" dirty="0" err="1" smtClean="0"/>
              <a:t>Ia</a:t>
            </a:r>
            <a:endParaRPr lang="en-US" sz="3200" b="1" dirty="0" smtClean="0"/>
          </a:p>
        </p:txBody>
      </p:sp>
      <p:pic>
        <p:nvPicPr>
          <p:cNvPr id="336899" name="Picture 3" descr="G:\dupke_new\presentation\ON\wintercourse\480px-Core_collapse_scenari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3872936" cy="2895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3718679"/>
            <a:ext cx="4419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(a) </a:t>
            </a:r>
            <a:r>
              <a:rPr lang="en-US" dirty="0" err="1" smtClean="0"/>
              <a:t>Camadas</a:t>
            </a:r>
            <a:r>
              <a:rPr lang="en-US" dirty="0" smtClean="0"/>
              <a:t> de </a:t>
            </a:r>
            <a:r>
              <a:rPr lang="en-US" dirty="0" err="1" smtClean="0"/>
              <a:t>cebola</a:t>
            </a:r>
            <a:r>
              <a:rPr lang="en-US" dirty="0" smtClean="0"/>
              <a:t> com um </a:t>
            </a:r>
            <a:r>
              <a:rPr lang="en-US" dirty="0" err="1" smtClean="0"/>
              <a:t>centro</a:t>
            </a:r>
            <a:r>
              <a:rPr lang="en-US" dirty="0" smtClean="0"/>
              <a:t> de Fe </a:t>
            </a:r>
          </a:p>
          <a:p>
            <a:r>
              <a:rPr lang="en-US" dirty="0" smtClean="0"/>
              <a:t>(b)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atinge</a:t>
            </a:r>
            <a:r>
              <a:rPr lang="en-US" dirty="0" smtClean="0"/>
              <a:t> Chandrasekhar-mass e </a:t>
            </a:r>
            <a:r>
              <a:rPr lang="en-US" dirty="0" err="1" smtClean="0"/>
              <a:t>colapsa</a:t>
            </a:r>
            <a:r>
              <a:rPr lang="en-US" dirty="0" smtClean="0"/>
              <a:t>. A parte </a:t>
            </a:r>
            <a:r>
              <a:rPr lang="en-US" dirty="0" err="1" smtClean="0"/>
              <a:t>interna</a:t>
            </a:r>
            <a:r>
              <a:rPr lang="en-US" dirty="0" smtClean="0"/>
              <a:t> do core e’ </a:t>
            </a:r>
            <a:r>
              <a:rPr lang="en-US" dirty="0" err="1" smtClean="0"/>
              <a:t>comprimida</a:t>
            </a:r>
            <a:r>
              <a:rPr lang="en-US" dirty="0" smtClean="0"/>
              <a:t> a neutrons.</a:t>
            </a:r>
          </a:p>
          <a:p>
            <a:r>
              <a:rPr lang="en-US" dirty="0" smtClean="0"/>
              <a:t>(c) </a:t>
            </a:r>
            <a:r>
              <a:rPr lang="en-US" dirty="0" err="1" smtClean="0"/>
              <a:t>Faz</a:t>
            </a:r>
            <a:r>
              <a:rPr lang="en-US" dirty="0" smtClean="0"/>
              <a:t> o material </a:t>
            </a:r>
            <a:r>
              <a:rPr lang="en-US" dirty="0" err="1" smtClean="0"/>
              <a:t>caiando</a:t>
            </a:r>
            <a:r>
              <a:rPr lang="en-US" dirty="0" smtClean="0"/>
              <a:t> </a:t>
            </a:r>
            <a:r>
              <a:rPr lang="en-US" dirty="0" err="1" smtClean="0"/>
              <a:t>ricochetear</a:t>
            </a:r>
            <a:r>
              <a:rPr lang="en-US" dirty="0" smtClean="0"/>
              <a:t> de </a:t>
            </a:r>
            <a:r>
              <a:rPr lang="en-US" dirty="0" err="1" smtClean="0"/>
              <a:t>volta</a:t>
            </a:r>
            <a:endParaRPr lang="en-US" dirty="0" smtClean="0"/>
          </a:p>
          <a:p>
            <a:r>
              <a:rPr lang="en-US" dirty="0" smtClean="0"/>
              <a:t> (d) e </a:t>
            </a:r>
            <a:r>
              <a:rPr lang="en-US" dirty="0" err="1" smtClean="0"/>
              <a:t>formar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onda</a:t>
            </a:r>
            <a:r>
              <a:rPr lang="en-US" dirty="0" smtClean="0"/>
              <a:t> de </a:t>
            </a:r>
            <a:r>
              <a:rPr lang="en-US" dirty="0" err="1" smtClean="0"/>
              <a:t>choque</a:t>
            </a:r>
            <a:r>
              <a:rPr lang="en-US" dirty="0" smtClean="0"/>
              <a:t> (</a:t>
            </a:r>
            <a:r>
              <a:rPr lang="en-US" dirty="0" err="1" smtClean="0"/>
              <a:t>vermelho</a:t>
            </a:r>
            <a:r>
              <a:rPr lang="en-US" dirty="0" smtClean="0"/>
              <a:t>).o </a:t>
            </a:r>
            <a:r>
              <a:rPr lang="en-US" dirty="0" err="1" smtClean="0"/>
              <a:t>choque</a:t>
            </a:r>
            <a:r>
              <a:rPr lang="en-US" dirty="0" smtClean="0"/>
              <a:t> </a:t>
            </a:r>
            <a:r>
              <a:rPr lang="en-US" dirty="0" err="1" smtClean="0"/>
              <a:t>comeca</a:t>
            </a:r>
            <a:r>
              <a:rPr lang="en-US" dirty="0" smtClean="0"/>
              <a:t> a </a:t>
            </a:r>
            <a:r>
              <a:rPr lang="en-US" dirty="0" err="1" smtClean="0"/>
              <a:t>parar</a:t>
            </a:r>
            <a:endParaRPr lang="en-US" dirty="0" smtClean="0"/>
          </a:p>
          <a:p>
            <a:r>
              <a:rPr lang="en-US" dirty="0" smtClean="0"/>
              <a:t> (e) </a:t>
            </a:r>
            <a:r>
              <a:rPr lang="en-US" dirty="0" err="1" smtClean="0"/>
              <a:t>mas</a:t>
            </a:r>
            <a:r>
              <a:rPr lang="en-US" dirty="0" smtClean="0"/>
              <a:t> e’ re-</a:t>
            </a:r>
            <a:r>
              <a:rPr lang="en-US" dirty="0" err="1" smtClean="0"/>
              <a:t>invigorado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interacoes</a:t>
            </a:r>
            <a:r>
              <a:rPr lang="en-US" dirty="0" smtClean="0"/>
              <a:t> de neutrino. O material </a:t>
            </a:r>
            <a:r>
              <a:rPr lang="en-US" dirty="0" err="1" smtClean="0"/>
              <a:t>externo</a:t>
            </a:r>
            <a:r>
              <a:rPr lang="en-US" dirty="0" smtClean="0"/>
              <a:t> e’ </a:t>
            </a:r>
            <a:r>
              <a:rPr lang="en-US" dirty="0" err="1" smtClean="0"/>
              <a:t>ejetado</a:t>
            </a:r>
            <a:r>
              <a:rPr lang="en-US" dirty="0" smtClean="0"/>
              <a:t> </a:t>
            </a:r>
          </a:p>
          <a:p>
            <a:r>
              <a:rPr lang="en-US" dirty="0" smtClean="0"/>
              <a:t>(f), </a:t>
            </a:r>
            <a:r>
              <a:rPr lang="en-US" dirty="0" err="1" smtClean="0"/>
              <a:t>deixando</a:t>
            </a:r>
            <a:r>
              <a:rPr lang="en-US" dirty="0" smtClean="0"/>
              <a:t> um </a:t>
            </a:r>
            <a:r>
              <a:rPr lang="en-US" dirty="0" err="1" smtClean="0"/>
              <a:t>remanescente</a:t>
            </a:r>
            <a:r>
              <a:rPr lang="en-US" dirty="0" smtClean="0"/>
              <a:t> </a:t>
            </a:r>
            <a:r>
              <a:rPr lang="en-US" dirty="0" err="1" smtClean="0"/>
              <a:t>degenerado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894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10" descr="fukazaw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4307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7"/>
          <p:cNvSpPr>
            <a:spLocks noChangeArrowheads="1"/>
          </p:cNvSpPr>
          <p:nvPr/>
        </p:nvSpPr>
        <p:spPr bwMode="auto">
          <a:xfrm>
            <a:off x="5562600" y="685800"/>
            <a:ext cx="3276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b="1" dirty="0" err="1" smtClean="0"/>
              <a:t>Ventos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Seculares</a:t>
            </a:r>
            <a:r>
              <a:rPr lang="en-US" sz="2000" b="1" dirty="0" smtClean="0"/>
              <a:t> </a:t>
            </a:r>
            <a:r>
              <a:rPr lang="en-US" sz="2000" b="1" dirty="0"/>
              <a:t>SN </a:t>
            </a:r>
            <a:r>
              <a:rPr lang="en-US" sz="2000" b="1" dirty="0" smtClean="0"/>
              <a:t>II</a:t>
            </a:r>
          </a:p>
          <a:p>
            <a:pPr>
              <a:buFontTx/>
              <a:buChar char="•"/>
            </a:pPr>
            <a:endParaRPr lang="en-US" b="1" dirty="0" smtClean="0"/>
          </a:p>
          <a:p>
            <a:r>
              <a:rPr lang="en-US" b="1" dirty="0" err="1" smtClean="0"/>
              <a:t>Ou</a:t>
            </a:r>
            <a:endParaRPr lang="en-US" b="1" dirty="0" smtClean="0"/>
          </a:p>
          <a:p>
            <a:endParaRPr lang="en-US" b="1" dirty="0"/>
          </a:p>
          <a:p>
            <a:pPr>
              <a:buFontTx/>
              <a:buChar char="•"/>
            </a:pPr>
            <a:r>
              <a:rPr lang="en-US" sz="2000" b="1" dirty="0" err="1" smtClean="0"/>
              <a:t>Mudanca</a:t>
            </a:r>
            <a:r>
              <a:rPr lang="en-US" sz="2000" b="1" dirty="0" smtClean="0"/>
              <a:t>  real de </a:t>
            </a:r>
            <a:r>
              <a:rPr lang="en-US" sz="2000" b="1" dirty="0" err="1" smtClean="0"/>
              <a:t>Enriquecimento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quimico</a:t>
            </a:r>
            <a:r>
              <a:rPr lang="en-US" sz="2000" b="1" dirty="0" smtClean="0"/>
              <a:t> do ICM</a:t>
            </a:r>
          </a:p>
          <a:p>
            <a:endParaRPr lang="en-US" sz="2000" b="1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6172200" y="3276600"/>
            <a:ext cx="2170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cs typeface="Arial" charset="0"/>
              </a:rPr>
              <a:t>Fukazawa et al. 1998</a:t>
            </a:r>
          </a:p>
        </p:txBody>
      </p:sp>
    </p:spTree>
    <p:extLst>
      <p:ext uri="{BB962C8B-B14F-4D97-AF65-F5344CB8AC3E}">
        <p14:creationId xmlns="" xmlns:p14="http://schemas.microsoft.com/office/powerpoint/2010/main" val="357793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lusterspe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676400"/>
            <a:ext cx="59436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457200"/>
            <a:ext cx="85502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000" dirty="0" err="1"/>
              <a:t>Aumento</a:t>
            </a:r>
            <a:r>
              <a:rPr lang="en-US" sz="2000" dirty="0"/>
              <a:t> de </a:t>
            </a:r>
            <a:r>
              <a:rPr lang="en-US" sz="2000" dirty="0" err="1"/>
              <a:t>abundância</a:t>
            </a:r>
            <a:r>
              <a:rPr lang="en-US" sz="2000" dirty="0"/>
              <a:t> central (</a:t>
            </a:r>
            <a:r>
              <a:rPr lang="en-US" sz="2000" dirty="0">
                <a:solidFill>
                  <a:schemeClr val="hlink"/>
                </a:solidFill>
              </a:rPr>
              <a:t>Ulmer 1988</a:t>
            </a:r>
            <a:r>
              <a:rPr lang="en-US" sz="2000" dirty="0"/>
              <a:t>)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Luz das Es </a:t>
            </a:r>
            <a:r>
              <a:rPr lang="en-US" sz="2000" dirty="0" err="1"/>
              <a:t>correlaciona</a:t>
            </a:r>
            <a:r>
              <a:rPr lang="en-US" sz="2000" dirty="0"/>
              <a:t> com a </a:t>
            </a:r>
            <a:r>
              <a:rPr lang="en-US" sz="2000" dirty="0" err="1"/>
              <a:t>massa</a:t>
            </a:r>
            <a:r>
              <a:rPr lang="en-US" sz="2000" dirty="0"/>
              <a:t> de Fe (</a:t>
            </a:r>
            <a:r>
              <a:rPr lang="en-US" sz="2000" dirty="0">
                <a:solidFill>
                  <a:schemeClr val="hlink"/>
                </a:solidFill>
              </a:rPr>
              <a:t>Arnaud et al. 1992</a:t>
            </a:r>
            <a:r>
              <a:rPr lang="en-US" sz="2000" dirty="0"/>
              <a:t>) – </a:t>
            </a:r>
            <a:r>
              <a:rPr lang="en-US" sz="2000" dirty="0" err="1" smtClean="0"/>
              <a:t>Ventos</a:t>
            </a:r>
            <a:r>
              <a:rPr lang="en-US" sz="2000" dirty="0" smtClean="0"/>
              <a:t>?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</a:t>
            </a:r>
            <a:r>
              <a:rPr lang="en-US" sz="2000" dirty="0" err="1" smtClean="0">
                <a:cs typeface="Arial" charset="0"/>
              </a:rPr>
              <a:t>contaminacao</a:t>
            </a:r>
            <a:r>
              <a:rPr lang="en-US" sz="2000" dirty="0" smtClean="0">
                <a:cs typeface="Arial" charset="0"/>
              </a:rPr>
              <a:t> de ≠ </a:t>
            </a:r>
            <a:r>
              <a:rPr lang="en-US" sz="2000" dirty="0" err="1" smtClean="0">
                <a:cs typeface="Arial" charset="0"/>
              </a:rPr>
              <a:t>Tipos</a:t>
            </a:r>
            <a:r>
              <a:rPr lang="en-US" sz="2000" dirty="0" smtClean="0">
                <a:cs typeface="Arial" charset="0"/>
              </a:rPr>
              <a:t> de SN (</a:t>
            </a:r>
            <a:r>
              <a:rPr lang="en-US" sz="2000" dirty="0" err="1" smtClean="0">
                <a:solidFill>
                  <a:schemeClr val="hlink"/>
                </a:solidFill>
              </a:rPr>
              <a:t>Mushotzky</a:t>
            </a:r>
            <a:r>
              <a:rPr lang="en-US" sz="2000" dirty="0" smtClean="0">
                <a:solidFill>
                  <a:schemeClr val="hlink"/>
                </a:solidFill>
              </a:rPr>
              <a:t> 1996</a:t>
            </a:r>
            <a:r>
              <a:rPr lang="en-US" sz="2000" dirty="0" smtClean="0"/>
              <a:t>)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err="1" smtClean="0"/>
              <a:t>Descoberta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gradientes</a:t>
            </a:r>
            <a:r>
              <a:rPr lang="en-US" sz="2000" dirty="0"/>
              <a:t> </a:t>
            </a:r>
            <a:r>
              <a:rPr lang="en-US" sz="2000" dirty="0" err="1"/>
              <a:t>nas</a:t>
            </a:r>
            <a:r>
              <a:rPr lang="en-US" sz="2000" dirty="0"/>
              <a:t> </a:t>
            </a:r>
            <a:r>
              <a:rPr lang="en-US" sz="2000" b="1" u="sng" dirty="0"/>
              <a:t>RAZÕES</a:t>
            </a:r>
            <a:r>
              <a:rPr lang="en-US" sz="2000" dirty="0"/>
              <a:t> de </a:t>
            </a:r>
            <a:r>
              <a:rPr lang="en-US" sz="2000" dirty="0" err="1"/>
              <a:t>abundância</a:t>
            </a:r>
            <a:r>
              <a:rPr lang="en-US" sz="2000" dirty="0"/>
              <a:t> (</a:t>
            </a:r>
            <a:r>
              <a:rPr lang="en-US" sz="2000" dirty="0" err="1">
                <a:solidFill>
                  <a:schemeClr val="hlink"/>
                </a:solidFill>
              </a:rPr>
              <a:t>Dupke</a:t>
            </a:r>
            <a:r>
              <a:rPr lang="en-US" sz="2000" dirty="0">
                <a:solidFill>
                  <a:schemeClr val="hlink"/>
                </a:solidFill>
              </a:rPr>
              <a:t> 1998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2743200"/>
            <a:ext cx="28956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à"/>
            </a:pPr>
            <a:r>
              <a:rPr lang="en-US" sz="2000"/>
              <a:t>~75% da massa de Fe vem de SNIa e 25% de SN II no centro </a:t>
            </a:r>
          </a:p>
          <a:p>
            <a:pPr>
              <a:buFont typeface="Wingdings" pitchFamily="2" charset="2"/>
              <a:buChar char="à"/>
            </a:pPr>
            <a:r>
              <a:rPr lang="en-US" sz="2000"/>
              <a:t> 50% de cada tipo nas partes “externas” (</a:t>
            </a:r>
            <a:r>
              <a:rPr lang="en-US" sz="2000">
                <a:solidFill>
                  <a:schemeClr val="hlink"/>
                </a:solidFill>
              </a:rPr>
              <a:t>Dupke &amp; White 2000, 2001</a:t>
            </a:r>
            <a:r>
              <a:rPr lang="en-US" sz="2000"/>
              <a:t>).</a:t>
            </a:r>
          </a:p>
        </p:txBody>
      </p:sp>
    </p:spTree>
    <p:extLst>
      <p:ext uri="{BB962C8B-B14F-4D97-AF65-F5344CB8AC3E}">
        <p14:creationId xmlns="" xmlns:p14="http://schemas.microsoft.com/office/powerpoint/2010/main" val="40206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3048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Perseus</a:t>
            </a:r>
            <a:r>
              <a:rPr lang="en-US" sz="2400" b="1" dirty="0" smtClean="0"/>
              <a:t> </a:t>
            </a:r>
            <a:r>
              <a:rPr lang="en-US" sz="2400" b="1" smtClean="0"/>
              <a:t>Cluster z=0.018  </a:t>
            </a:r>
            <a:r>
              <a:rPr lang="en-US" sz="2400" b="1" smtClean="0">
                <a:sym typeface="Wingdings" pitchFamily="2" charset="2"/>
              </a:rPr>
              <a:t></a:t>
            </a:r>
            <a:r>
              <a:rPr lang="en-US" sz="2400" b="1" smtClean="0"/>
              <a:t>77 </a:t>
            </a:r>
            <a:r>
              <a:rPr lang="en-US" sz="2400" b="1" dirty="0" err="1" smtClean="0"/>
              <a:t>Mpc</a:t>
            </a:r>
            <a:r>
              <a:rPr lang="en-US" sz="2400" b="1" dirty="0" smtClean="0"/>
              <a:t> = 250 </a:t>
            </a:r>
            <a:r>
              <a:rPr lang="en-US" sz="2400" b="1" dirty="0" err="1" smtClean="0"/>
              <a:t>milhoes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anos-luz</a:t>
            </a:r>
            <a:endParaRPr lang="en-US" sz="2400" b="1" dirty="0" smtClean="0"/>
          </a:p>
        </p:txBody>
      </p:sp>
      <p:pic>
        <p:nvPicPr>
          <p:cNvPr id="109569" name="Picture 1" descr="G:\dupke_new\presentation\ON\wintercourse\perseus_einstein_xop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01634"/>
            <a:ext cx="822115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4911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62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-4649788" y="2319338"/>
            <a:ext cx="32575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-4649788" y="2319338"/>
            <a:ext cx="325755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67400" y="0"/>
            <a:ext cx="3276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Finoguenov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1999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-342900" algn="l"/>
              </a:tabLst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Problemas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aberto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en-US" b="1" dirty="0" err="1" smtClean="0">
                <a:latin typeface="Arial" charset="0"/>
              </a:rPr>
              <a:t>Até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que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raio</a:t>
            </a:r>
            <a:r>
              <a:rPr lang="en-US" b="1" dirty="0" smtClean="0">
                <a:latin typeface="Arial" charset="0"/>
              </a:rPr>
              <a:t> RPS é </a:t>
            </a:r>
            <a:r>
              <a:rPr lang="en-US" b="1" dirty="0" err="1" smtClean="0">
                <a:latin typeface="Arial" charset="0"/>
              </a:rPr>
              <a:t>efficiente</a:t>
            </a:r>
            <a:r>
              <a:rPr lang="en-US" b="1" dirty="0" smtClean="0">
                <a:latin typeface="Arial" charset="0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endParaRPr lang="en-US" b="1" dirty="0" smtClean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en-US" b="1" dirty="0" smtClean="0">
                <a:latin typeface="Arial" charset="0"/>
              </a:rPr>
              <a:t>Como </a:t>
            </a:r>
            <a:r>
              <a:rPr lang="en-US" b="1" dirty="0" err="1" smtClean="0">
                <a:latin typeface="Arial" charset="0"/>
              </a:rPr>
              <a:t>isso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afeta</a:t>
            </a:r>
            <a:r>
              <a:rPr lang="en-US" b="1" dirty="0" smtClean="0">
                <a:latin typeface="Arial" charset="0"/>
              </a:rPr>
              <a:t> as </a:t>
            </a:r>
            <a:r>
              <a:rPr lang="en-US" b="1" dirty="0" err="1" smtClean="0">
                <a:latin typeface="Arial" charset="0"/>
              </a:rPr>
              <a:t>galáxias</a:t>
            </a:r>
            <a:r>
              <a:rPr lang="en-US" b="1" dirty="0" smtClean="0">
                <a:latin typeface="Arial" charset="0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endParaRPr lang="en-US" b="1" dirty="0" smtClean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en-US" b="1" dirty="0" err="1" smtClean="0">
                <a:latin typeface="Arial" charset="0"/>
              </a:rPr>
              <a:t>Algum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tipo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morfológico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contribui</a:t>
            </a:r>
            <a:r>
              <a:rPr lang="en-US" b="1" dirty="0" smtClean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mais</a:t>
            </a:r>
            <a:r>
              <a:rPr lang="en-US" b="1" dirty="0" smtClean="0">
                <a:latin typeface="Arial" charset="0"/>
              </a:rPr>
              <a:t> DENTRO do AG?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endParaRPr lang="en-US" b="1" dirty="0" smtClean="0">
              <a:latin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el-GR" b="1" dirty="0" smtClean="0">
                <a:latin typeface="Arial" charset="0"/>
                <a:cs typeface="Arial" charset="0"/>
              </a:rPr>
              <a:t>Ψ</a:t>
            </a:r>
            <a:r>
              <a:rPr lang="en-US" b="1" dirty="0" smtClean="0">
                <a:latin typeface="Arial" charset="0"/>
                <a:cs typeface="Arial" charset="0"/>
              </a:rPr>
              <a:t>(M) 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diferença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entre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grupos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e AGs,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ou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massivos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de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n</a:t>
            </a:r>
            <a:r>
              <a:rPr lang="en-US" b="1" dirty="0" err="1" smtClean="0"/>
              <a:t>ão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massivos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endParaRPr lang="en-US" b="1" dirty="0" smtClean="0">
              <a:latin typeface="Arial" charset="0"/>
              <a:cs typeface="Arial" charset="0"/>
              <a:sym typeface="Wingdings" pitchFamily="2" charset="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Accreç</a:t>
            </a:r>
            <a:r>
              <a:rPr lang="en-US" b="1" dirty="0" err="1" smtClean="0"/>
              <a:t>ão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de “clumps”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altera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(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contribui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ou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mistura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)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os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Arial" charset="0"/>
                <a:cs typeface="Arial" charset="0"/>
                <a:sym typeface="Wingdings" pitchFamily="2" charset="2"/>
              </a:rPr>
              <a:t>metais</a:t>
            </a:r>
            <a:r>
              <a:rPr lang="en-US" b="1" dirty="0" smtClean="0">
                <a:latin typeface="Arial" charset="0"/>
                <a:cs typeface="Arial" charset="0"/>
                <a:sym typeface="Wingdings" pitchFamily="2" charset="2"/>
              </a:rPr>
              <a:t>?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-342900" algn="l"/>
              </a:tabLst>
            </a:pPr>
            <a:endParaRPr lang="en-US" dirty="0" smtClean="0">
              <a:latin typeface="Arial" charset="0"/>
              <a:cs typeface="Arial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3232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sz="3500"/>
              <a:t>Cluster mass</a:t>
            </a:r>
          </a:p>
        </p:txBody>
      </p:sp>
      <p:graphicFrame>
        <p:nvGraphicFramePr>
          <p:cNvPr id="18125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267200" y="3581400"/>
          <a:ext cx="4483100" cy="1717675"/>
        </p:xfrm>
        <a:graphic>
          <a:graphicData uri="http://schemas.openxmlformats.org/presentationml/2006/ole">
            <p:oleObj spid="_x0000_s5128" name="Equation" r:id="rId3" imgW="2120900" imgH="812800" progId="Equation.3">
              <p:embed/>
            </p:oleObj>
          </a:graphicData>
        </a:graphic>
      </p:graphicFrame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2057400" y="2743200"/>
            <a:ext cx="3521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dirty="0"/>
              <a:t>X-ray Method</a:t>
            </a:r>
          </a:p>
          <a:p>
            <a:pPr eaLnBrk="1" hangingPunct="1"/>
            <a:r>
              <a:rPr lang="en-US" sz="2400" dirty="0"/>
              <a:t>Hydrostatic Equilibrium</a:t>
            </a: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71600" y="533400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dirty="0"/>
              <a:t>Virial Method =&gt; 2T+</a:t>
            </a:r>
            <a:r>
              <a:rPr lang="el-GR" sz="2400" dirty="0">
                <a:cs typeface="Arial" charset="0"/>
              </a:rPr>
              <a:t>Ω</a:t>
            </a:r>
            <a:r>
              <a:rPr lang="en-US" sz="2400" dirty="0"/>
              <a:t>=0</a:t>
            </a:r>
          </a:p>
          <a:p>
            <a:pPr eaLnBrk="1" hangingPunct="1"/>
            <a:r>
              <a:rPr lang="en-US" sz="2400" dirty="0"/>
              <a:t>T=1/2 M v</a:t>
            </a:r>
            <a:r>
              <a:rPr lang="en-US" sz="2400" baseline="30000" dirty="0"/>
              <a:t>2 </a:t>
            </a:r>
            <a:r>
              <a:rPr lang="en-US" sz="2400" dirty="0"/>
              <a:t>= 3/2 M </a:t>
            </a:r>
            <a:r>
              <a:rPr lang="el-GR" sz="2400" dirty="0">
                <a:cs typeface="Arial" charset="0"/>
              </a:rPr>
              <a:t>σ</a:t>
            </a:r>
            <a:r>
              <a:rPr lang="en-US" sz="2400" baseline="-25000" dirty="0">
                <a:cs typeface="Arial" charset="0"/>
              </a:rPr>
              <a:t>los</a:t>
            </a:r>
            <a:r>
              <a:rPr lang="en-US" sz="2400" baseline="30000" dirty="0">
                <a:cs typeface="Arial" charset="0"/>
              </a:rPr>
              <a:t>2</a:t>
            </a:r>
          </a:p>
          <a:p>
            <a:pPr eaLnBrk="1" hangingPunct="1"/>
            <a:r>
              <a:rPr lang="el-GR" sz="2400" dirty="0"/>
              <a:t>Ω</a:t>
            </a:r>
            <a:r>
              <a:rPr lang="en-US" sz="2400" dirty="0"/>
              <a:t> = - GM</a:t>
            </a:r>
            <a:r>
              <a:rPr lang="en-US" sz="2400" baseline="30000" dirty="0"/>
              <a:t>2</a:t>
            </a:r>
            <a:r>
              <a:rPr lang="en-US" sz="2400" dirty="0"/>
              <a:t>/R</a:t>
            </a:r>
          </a:p>
          <a:p>
            <a:pPr eaLnBrk="1" hangingPunct="1"/>
            <a:r>
              <a:rPr lang="en-US" sz="2400" dirty="0" smtClean="0"/>
              <a:t>M </a:t>
            </a:r>
            <a:r>
              <a:rPr lang="en-US" sz="2400" dirty="0"/>
              <a:t>= 3 </a:t>
            </a:r>
            <a:r>
              <a:rPr lang="el-GR" sz="2400" dirty="0"/>
              <a:t>σ</a:t>
            </a:r>
            <a:r>
              <a:rPr lang="en-US" sz="2400" baseline="-25000" dirty="0"/>
              <a:t>los</a:t>
            </a:r>
            <a:r>
              <a:rPr lang="en-US" sz="2400" baseline="30000" dirty="0"/>
              <a:t>2 </a:t>
            </a:r>
            <a:r>
              <a:rPr lang="en-US" sz="2400" dirty="0"/>
              <a:t>R/G</a:t>
            </a:r>
          </a:p>
        </p:txBody>
      </p:sp>
      <p:graphicFrame>
        <p:nvGraphicFramePr>
          <p:cNvPr id="181255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5800" y="3962400"/>
          <a:ext cx="3195638" cy="774700"/>
        </p:xfrm>
        <a:graphic>
          <a:graphicData uri="http://schemas.openxmlformats.org/presentationml/2006/ole">
            <p:oleObj spid="_x0000_s5129" name="Equation" r:id="rId4" imgW="1625600" imgH="393700" progId="Equation.3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19266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8" name="Picture 10" descr="Lensing-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66800"/>
            <a:ext cx="5410200" cy="1989889"/>
          </a:xfrm>
          <a:prstGeom prst="rect">
            <a:avLst/>
          </a:prstGeom>
          <a:noFill/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4419600" cy="457200"/>
          </a:xfrm>
        </p:spPr>
        <p:txBody>
          <a:bodyPr>
            <a:normAutofit fontScale="90000"/>
          </a:bodyPr>
          <a:lstStyle/>
          <a:p>
            <a:r>
              <a:rPr lang="en-US" sz="3500" dirty="0"/>
              <a:t>Cluster mass</a:t>
            </a:r>
          </a:p>
        </p:txBody>
      </p:sp>
      <p:sp>
        <p:nvSpPr>
          <p:cNvPr id="181259" name="Text Box 11"/>
          <p:cNvSpPr txBox="1">
            <a:spLocks noChangeArrowheads="1"/>
          </p:cNvSpPr>
          <p:nvPr/>
        </p:nvSpPr>
        <p:spPr bwMode="auto">
          <a:xfrm>
            <a:off x="1752600" y="533400"/>
            <a:ext cx="305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Gravitational </a:t>
            </a:r>
            <a:r>
              <a:rPr lang="en-US" sz="2400" dirty="0" err="1"/>
              <a:t>Lensing</a:t>
            </a:r>
            <a:endParaRPr lang="en-US" sz="2400" dirty="0"/>
          </a:p>
        </p:txBody>
      </p:sp>
      <p:sp>
        <p:nvSpPr>
          <p:cNvPr id="181260" name="Rectangle 12"/>
          <p:cNvSpPr>
            <a:spLocks noChangeArrowheads="1"/>
          </p:cNvSpPr>
          <p:nvPr/>
        </p:nvSpPr>
        <p:spPr bwMode="auto">
          <a:xfrm>
            <a:off x="3962400" y="1130968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400" dirty="0">
                <a:sym typeface="Symbol" pitchFamily="18" charset="2"/>
              </a:rPr>
              <a:t> = 4GM/(c</a:t>
            </a:r>
            <a:r>
              <a:rPr lang="de-DE" sz="2400" baseline="30000" dirty="0">
                <a:sym typeface="Symbol" pitchFamily="18" charset="2"/>
              </a:rPr>
              <a:t>2</a:t>
            </a:r>
            <a:r>
              <a:rPr lang="de-DE" sz="2400" dirty="0">
                <a:sym typeface="Symbol" pitchFamily="18" charset="2"/>
              </a:rPr>
              <a:t>b)</a:t>
            </a:r>
          </a:p>
        </p:txBody>
      </p:sp>
      <p:pic>
        <p:nvPicPr>
          <p:cNvPr id="181261" name="Picture 13" descr="len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0"/>
            <a:ext cx="2438400" cy="6886762"/>
          </a:xfrm>
          <a:prstGeom prst="rect">
            <a:avLst/>
          </a:prstGeom>
          <a:noFill/>
        </p:spPr>
      </p:pic>
      <p:pic>
        <p:nvPicPr>
          <p:cNvPr id="7" name="Picture 2" descr="G:\dupke_new\presentation\ON\wintercourse\Black_hole_lensing_we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4343400" cy="3474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284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pt-BR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609600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Abell</a:t>
            </a:r>
            <a:r>
              <a:rPr lang="en-US" sz="2800" b="1" dirty="0" smtClean="0"/>
              <a:t> 2218</a:t>
            </a:r>
            <a:endParaRPr lang="en-US" sz="2800" b="1" dirty="0"/>
          </a:p>
        </p:txBody>
      </p:sp>
      <p:pic>
        <p:nvPicPr>
          <p:cNvPr id="409602" name="Picture 2" descr="G:\dupke_new\presentation\ON\wintercourse\ab2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245451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999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2" descr="G:\dupke_new\presentation\ON\wintercourse\gravitationallensing-large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567738" cy="6510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677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pt-BR" sz="3200" b="1" dirty="0"/>
          </a:p>
        </p:txBody>
      </p:sp>
      <p:pic>
        <p:nvPicPr>
          <p:cNvPr id="411649" name="Picture 1" descr="G:\dupke_new\presentation\ON\wintercourse\lens.m2.0.cent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971800"/>
            <a:ext cx="3754438" cy="3754438"/>
          </a:xfrm>
          <a:prstGeom prst="rect">
            <a:avLst/>
          </a:prstGeom>
          <a:noFill/>
        </p:spPr>
      </p:pic>
      <p:pic>
        <p:nvPicPr>
          <p:cNvPr id="412675" name="Picture 3" descr="G:\dupke_new\presentation\ON\wintercourse\lenssi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10400" cy="3532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0613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30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/>
          </a:p>
          <a:p>
            <a:endParaRPr lang="pt-BR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5200" y="8021"/>
            <a:ext cx="1532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Abell</a:t>
            </a:r>
            <a:r>
              <a:rPr lang="en-US" sz="2400" b="1" dirty="0" smtClean="0"/>
              <a:t> 2667</a:t>
            </a:r>
            <a:endParaRPr lang="en-US" sz="2400" b="1" dirty="0"/>
          </a:p>
        </p:txBody>
      </p:sp>
      <p:pic>
        <p:nvPicPr>
          <p:cNvPr id="410625" name="Picture 1" descr="G:\dupke_new\presentation\ON\wintercourse\a26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58" y="469686"/>
            <a:ext cx="4370021" cy="4398962"/>
          </a:xfrm>
          <a:prstGeom prst="rect">
            <a:avLst/>
          </a:prstGeom>
          <a:noFill/>
        </p:spPr>
      </p:pic>
      <p:pic>
        <p:nvPicPr>
          <p:cNvPr id="410626" name="Picture 2" descr="G:\dupke_new\presentation\ON\wintercourse\a2667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748" y="437602"/>
            <a:ext cx="4743278" cy="48005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6463" y="5887401"/>
            <a:ext cx="396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Massa 2 </a:t>
            </a:r>
            <a:r>
              <a:rPr lang="en-US" sz="2800" b="1" dirty="0" err="1" smtClean="0"/>
              <a:t>vezes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maior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que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achada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raios</a:t>
            </a:r>
            <a:r>
              <a:rPr lang="en-US" sz="2800" b="1" dirty="0" smtClean="0"/>
              <a:t>-X!!!</a:t>
            </a:r>
            <a:endParaRPr lang="en-US" sz="2800" b="1" dirty="0"/>
          </a:p>
        </p:txBody>
      </p:sp>
      <p:pic>
        <p:nvPicPr>
          <p:cNvPr id="7170" name="Picture 2" descr="G:\dupke_new\presentation\ON\wintercourse\critical_surf_mass_de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22470"/>
            <a:ext cx="4067175" cy="1571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dupke_new\presentation\ON\wintercourse\mle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226169"/>
            <a:ext cx="3938221" cy="6612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576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sz="3500" dirty="0" err="1" smtClean="0"/>
              <a:t>Calculo</a:t>
            </a:r>
            <a:r>
              <a:rPr lang="en-US" sz="3500" dirty="0" smtClean="0"/>
              <a:t> de </a:t>
            </a:r>
            <a:r>
              <a:rPr lang="en-US" sz="3500" dirty="0" err="1" smtClean="0"/>
              <a:t>massa</a:t>
            </a:r>
            <a:r>
              <a:rPr lang="en-US" sz="3500" dirty="0" smtClean="0"/>
              <a:t> de </a:t>
            </a:r>
            <a:r>
              <a:rPr lang="en-US" sz="3500" dirty="0" err="1" smtClean="0"/>
              <a:t>aglomerados</a:t>
            </a:r>
            <a:r>
              <a:rPr lang="en-US" sz="3500" dirty="0" smtClean="0"/>
              <a:t> – </a:t>
            </a:r>
            <a:r>
              <a:rPr lang="en-US" sz="3500" dirty="0" err="1" smtClean="0"/>
              <a:t>suposicoes</a:t>
            </a:r>
            <a:endParaRPr lang="en-US" sz="3500" dirty="0"/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685800" y="19050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err="1" smtClean="0"/>
              <a:t>Metodo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raios</a:t>
            </a:r>
            <a:r>
              <a:rPr lang="en-US" sz="2400" b="1" dirty="0" smtClean="0"/>
              <a:t>-X – </a:t>
            </a:r>
            <a:r>
              <a:rPr lang="en-US" sz="2400" b="1" dirty="0" err="1" smtClean="0"/>
              <a:t>Equilibrio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Hidrostatico</a:t>
            </a:r>
            <a:endParaRPr lang="en-US" sz="2400" b="1" dirty="0"/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685800" y="1295400"/>
            <a:ext cx="8153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err="1" smtClean="0"/>
              <a:t>Metodo</a:t>
            </a:r>
            <a:r>
              <a:rPr lang="en-US" sz="2400" b="1" dirty="0" smtClean="0"/>
              <a:t> Virial – </a:t>
            </a:r>
            <a:r>
              <a:rPr lang="en-US" sz="2400" b="1" dirty="0" err="1" smtClean="0"/>
              <a:t>contaminacao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galaxias</a:t>
            </a:r>
            <a:r>
              <a:rPr lang="en-US" sz="2400" b="1" dirty="0" smtClean="0"/>
              <a:t> de campo </a:t>
            </a:r>
            <a:endParaRPr lang="en-US" sz="2400" b="1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200" y="2590800"/>
            <a:ext cx="655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400" b="1" dirty="0" err="1" smtClean="0"/>
              <a:t>Metodo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lentes</a:t>
            </a:r>
            <a:r>
              <a:rPr lang="en-US" sz="2400" b="1" dirty="0" smtClean="0"/>
              <a:t> – Massa </a:t>
            </a:r>
            <a:r>
              <a:rPr lang="en-US" sz="2400" b="1" dirty="0" err="1" smtClean="0"/>
              <a:t>projetada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0199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28600" y="2286000"/>
            <a:ext cx="8229600" cy="1371600"/>
          </a:xfrm>
          <a:prstGeom prst="rect">
            <a:avLst/>
          </a:prstGeom>
        </p:spPr>
        <p:txBody>
          <a:bodyPr/>
          <a:lstStyle/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Clusters are thought to be “fair samples” of the universe. </a:t>
            </a:r>
          </a:p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If so </a:t>
            </a:r>
            <a:r>
              <a:rPr lang="en-US" sz="2400" kern="0" dirty="0" err="1">
                <a:latin typeface="+mn-lt"/>
              </a:rPr>
              <a:t>f</a:t>
            </a:r>
            <a:r>
              <a:rPr lang="en-US" sz="2400" kern="0" baseline="-25000" dirty="0" err="1">
                <a:latin typeface="+mn-lt"/>
              </a:rPr>
              <a:t>b</a:t>
            </a:r>
            <a:r>
              <a:rPr lang="en-US" sz="2400" kern="0" dirty="0">
                <a:latin typeface="+mn-lt"/>
              </a:rPr>
              <a:t> ~ </a:t>
            </a:r>
            <a:r>
              <a:rPr lang="en-US" sz="2400" kern="0" dirty="0">
                <a:latin typeface="+mn-lt"/>
                <a:sym typeface="Symbol" pitchFamily="18" charset="2"/>
              </a:rPr>
              <a:t></a:t>
            </a:r>
            <a:r>
              <a:rPr lang="en-US" sz="2400" kern="0" baseline="-25000" dirty="0">
                <a:latin typeface="+mn-lt"/>
              </a:rPr>
              <a:t>b</a:t>
            </a:r>
            <a:r>
              <a:rPr lang="en-US" sz="2400" kern="0" dirty="0">
                <a:latin typeface="+mn-lt"/>
              </a:rPr>
              <a:t>/</a:t>
            </a:r>
            <a:r>
              <a:rPr lang="en-US" sz="2400" kern="0" dirty="0">
                <a:latin typeface="+mn-lt"/>
                <a:sym typeface="Symbol" pitchFamily="18" charset="2"/>
              </a:rPr>
              <a:t></a:t>
            </a:r>
            <a:r>
              <a:rPr lang="en-US" sz="2400" kern="0" baseline="-25000" dirty="0">
                <a:latin typeface="+mn-lt"/>
              </a:rPr>
              <a:t>m</a:t>
            </a:r>
            <a:r>
              <a:rPr lang="en-US" sz="2400" kern="0" dirty="0">
                <a:latin typeface="+mn-lt"/>
              </a:rPr>
              <a:t> (</a:t>
            </a:r>
            <a:r>
              <a:rPr lang="en-US" sz="2400" kern="0" dirty="0">
                <a:solidFill>
                  <a:schemeClr val="hlink"/>
                </a:solidFill>
                <a:latin typeface="+mn-lt"/>
              </a:rPr>
              <a:t>White et al 1993</a:t>
            </a:r>
            <a:r>
              <a:rPr lang="en-US" sz="2400" kern="0" dirty="0">
                <a:latin typeface="+mn-lt"/>
              </a:rPr>
              <a:t>). </a:t>
            </a:r>
          </a:p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  <a:sym typeface="Symbol" pitchFamily="18" charset="2"/>
              </a:rPr>
              <a:t></a:t>
            </a:r>
            <a:r>
              <a:rPr lang="en-US" sz="2400" kern="0" baseline="-25000" dirty="0">
                <a:latin typeface="+mn-lt"/>
              </a:rPr>
              <a:t>b</a:t>
            </a:r>
            <a:r>
              <a:rPr lang="en-US" sz="2400" kern="0" dirty="0">
                <a:latin typeface="+mn-lt"/>
              </a:rPr>
              <a:t> comes from Big Bang </a:t>
            </a:r>
            <a:r>
              <a:rPr lang="en-US" sz="2400" kern="0" dirty="0" err="1">
                <a:latin typeface="+mn-lt"/>
              </a:rPr>
              <a:t>nucleosynthesis</a:t>
            </a:r>
            <a:r>
              <a:rPr lang="en-US" sz="2400" kern="0" dirty="0">
                <a:latin typeface="+mn-lt"/>
              </a:rPr>
              <a:t> (</a:t>
            </a:r>
            <a:r>
              <a:rPr lang="en-US" sz="2400" kern="0" dirty="0">
                <a:solidFill>
                  <a:schemeClr val="hlink"/>
                </a:solidFill>
                <a:latin typeface="+mn-lt"/>
              </a:rPr>
              <a:t>Schramm &amp; Turner 1998</a:t>
            </a:r>
            <a:r>
              <a:rPr lang="en-US" sz="2400" kern="0" dirty="0">
                <a:latin typeface="+mn-lt"/>
              </a:rPr>
              <a:t>)</a:t>
            </a:r>
          </a:p>
          <a:p>
            <a:pPr marL="342900" indent="-342900" algn="just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400" kern="0" dirty="0">
                <a:latin typeface="+mn-lt"/>
              </a:rPr>
              <a:t> Strong constraints to </a:t>
            </a:r>
            <a:r>
              <a:rPr lang="en-US" sz="2400" kern="0" dirty="0">
                <a:latin typeface="+mn-lt"/>
                <a:sym typeface="Symbol" pitchFamily="18" charset="2"/>
              </a:rPr>
              <a:t></a:t>
            </a:r>
            <a:r>
              <a:rPr lang="en-US" sz="2400" kern="0" baseline="-25000" dirty="0">
                <a:latin typeface="+mn-lt"/>
              </a:rPr>
              <a:t>m</a:t>
            </a:r>
            <a:r>
              <a:rPr lang="en-US" sz="2400" kern="0" dirty="0">
                <a:latin typeface="+mn-lt"/>
              </a:rPr>
              <a:t> (e.g. </a:t>
            </a:r>
            <a:r>
              <a:rPr lang="en-US" sz="2400" kern="0" dirty="0" err="1">
                <a:solidFill>
                  <a:schemeClr val="hlink"/>
                </a:solidFill>
                <a:latin typeface="+mn-lt"/>
              </a:rPr>
              <a:t>Bahcall</a:t>
            </a:r>
            <a:r>
              <a:rPr lang="en-US" sz="2400" kern="0" dirty="0">
                <a:solidFill>
                  <a:schemeClr val="hlink"/>
                </a:solidFill>
                <a:latin typeface="+mn-lt"/>
              </a:rPr>
              <a:t> et al 1999</a:t>
            </a:r>
            <a:r>
              <a:rPr lang="en-US" sz="2400" kern="0" dirty="0">
                <a:latin typeface="+mn-lt"/>
              </a:rPr>
              <a:t>). </a:t>
            </a:r>
          </a:p>
        </p:txBody>
      </p:sp>
    </p:spTree>
    <p:extLst>
      <p:ext uri="{BB962C8B-B14F-4D97-AF65-F5344CB8AC3E}">
        <p14:creationId xmlns="" xmlns:p14="http://schemas.microsoft.com/office/powerpoint/2010/main" val="150228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6324600" y="6032500"/>
            <a:ext cx="2819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dirty="0" err="1">
                <a:latin typeface="Times New Roman" pitchFamily="18" charset="0"/>
              </a:rPr>
              <a:t>Andrey</a:t>
            </a:r>
            <a:r>
              <a:rPr lang="en-US" sz="1600" dirty="0">
                <a:latin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</a:rPr>
              <a:t>Kravtsov</a:t>
            </a:r>
            <a:r>
              <a:rPr lang="en-US" sz="1600" dirty="0">
                <a:latin typeface="Times New Roman" pitchFamily="18" charset="0"/>
              </a:rPr>
              <a:t>/U. Chicago</a:t>
            </a:r>
          </a:p>
          <a:p>
            <a:r>
              <a:rPr lang="en-US" sz="1600" dirty="0">
                <a:latin typeface="Times New Roman" pitchFamily="18" charset="0"/>
              </a:rPr>
              <a:t>Anatoly </a:t>
            </a:r>
            <a:r>
              <a:rPr lang="en-US" sz="1600" dirty="0" err="1">
                <a:latin typeface="Times New Roman" pitchFamily="18" charset="0"/>
              </a:rPr>
              <a:t>Klypin</a:t>
            </a:r>
            <a:r>
              <a:rPr lang="en-US" sz="1600" dirty="0">
                <a:latin typeface="Times New Roman" pitchFamily="18" charset="0"/>
              </a:rPr>
              <a:t>/NMSU</a:t>
            </a:r>
          </a:p>
          <a:p>
            <a:r>
              <a:rPr lang="en-US" sz="1600" dirty="0">
                <a:latin typeface="Times New Roman" pitchFamily="18" charset="0"/>
              </a:rPr>
              <a:t>NCSA</a:t>
            </a:r>
          </a:p>
        </p:txBody>
      </p:sp>
      <p:pic>
        <p:nvPicPr>
          <p:cNvPr id="147466" name="s02_half4.mpg.mpeg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85800" y="762000"/>
            <a:ext cx="7112000" cy="5334000"/>
          </a:xfrm>
          <a:ln/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657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Vis</a:t>
            </a:r>
            <a:r>
              <a:rPr lang="pt-BR" sz="2800" b="1" dirty="0" smtClean="0"/>
              <a:t>ão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moderna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formac</a:t>
            </a:r>
            <a:r>
              <a:rPr lang="pt-BR" sz="2800" b="1" dirty="0" smtClean="0"/>
              <a:t>ão</a:t>
            </a:r>
            <a:r>
              <a:rPr lang="en-US" sz="2800" b="1" dirty="0" smtClean="0"/>
              <a:t> de um cluster </a:t>
            </a:r>
            <a:endParaRPr lang="pt-BR" sz="2800" b="1" dirty="0"/>
          </a:p>
        </p:txBody>
      </p:sp>
    </p:spTree>
    <p:extLst>
      <p:ext uri="{BB962C8B-B14F-4D97-AF65-F5344CB8AC3E}">
        <p14:creationId xmlns="" xmlns:p14="http://schemas.microsoft.com/office/powerpoint/2010/main" val="415009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74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74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6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746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upke_new\BB\pau-brazil\meeting2\kravtsov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7191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04800" y="152400"/>
            <a:ext cx="8534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 dirty="0" smtClean="0">
                <a:latin typeface="Calibri" pitchFamily="34" charset="0"/>
              </a:rPr>
              <a:t>Majority </a:t>
            </a:r>
            <a:r>
              <a:rPr lang="en-US" i="1" dirty="0">
                <a:latin typeface="Calibri" pitchFamily="34" charset="0"/>
              </a:rPr>
              <a:t>of clusters have formed recently (in cosmological </a:t>
            </a:r>
            <a:r>
              <a:rPr lang="en-US" i="1" dirty="0" err="1" smtClean="0">
                <a:latin typeface="Calibri" pitchFamily="34" charset="0"/>
              </a:rPr>
              <a:t>ly</a:t>
            </a:r>
            <a:r>
              <a:rPr lang="en-US" i="1" dirty="0" smtClean="0">
                <a:latin typeface="Calibri" pitchFamily="34" charset="0"/>
              </a:rPr>
              <a:t>) or </a:t>
            </a:r>
            <a:r>
              <a:rPr lang="en-US" i="1" dirty="0">
                <a:latin typeface="Calibri" pitchFamily="34" charset="0"/>
              </a:rPr>
              <a:t>are still forming. Their abundance and clustering are therefore sensitive to the expansion rate of the universe at late times, during the epoch of accelerating expansion. </a:t>
            </a:r>
          </a:p>
        </p:txBody>
      </p:sp>
    </p:spTree>
    <p:extLst>
      <p:ext uri="{BB962C8B-B14F-4D97-AF65-F5344CB8AC3E}">
        <p14:creationId xmlns="" xmlns:p14="http://schemas.microsoft.com/office/powerpoint/2010/main" val="172825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D:\dupke_new\presentation\IFUFRJ\mantz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60"/>
            <a:ext cx="7071995" cy="395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7000" y="219095"/>
            <a:ext cx="174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Cluster Counting</a:t>
            </a:r>
          </a:p>
        </p:txBody>
      </p:sp>
      <p:pic>
        <p:nvPicPr>
          <p:cNvPr id="11267" name="Picture 3" descr="D:\dupke_new\presentation\IFUFRJ\rapetti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0962"/>
            <a:ext cx="44958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090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200400" y="0"/>
            <a:ext cx="24371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The Bullet Cluster</a:t>
            </a:r>
            <a:endParaRPr lang="en-US" sz="2400" b="1" dirty="0"/>
          </a:p>
        </p:txBody>
      </p:sp>
      <p:pic>
        <p:nvPicPr>
          <p:cNvPr id="446465" name="Picture 1" descr="G:\dupke_new\presentation\ON\wintercourse\bullet_clu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7848600" cy="612135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96000" y="457200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&gt;4500 km/s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962400" y="0"/>
            <a:ext cx="7524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 smtClean="0"/>
              <a:t>Otico</a:t>
            </a:r>
            <a:endParaRPr lang="en-US" sz="2000" b="1" dirty="0"/>
          </a:p>
        </p:txBody>
      </p:sp>
      <p:pic>
        <p:nvPicPr>
          <p:cNvPr id="465922" name="Picture 2" descr="G:\dupke_new\presentation\ON\wintercourse\bullet_sc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7696200" cy="6164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821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G:\dupke_new\presentation\ON\wintercourse\bullet_x-ma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881" y="381000"/>
            <a:ext cx="7584907" cy="5181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828800" y="5791200"/>
            <a:ext cx="4571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 smtClean="0"/>
              <a:t>Markevitch et al. 2000, 2001 ,</a:t>
            </a:r>
            <a:r>
              <a:rPr lang="en-US" i="1" dirty="0" err="1" smtClean="0"/>
              <a:t>Clowe</a:t>
            </a:r>
            <a:r>
              <a:rPr lang="en-US" i="1" dirty="0" smtClean="0"/>
              <a:t> et al. 2006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186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3276600" y="228600"/>
            <a:ext cx="2691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/>
              <a:t>Animacao</a:t>
            </a:r>
            <a:r>
              <a:rPr lang="en-US" dirty="0" smtClean="0"/>
              <a:t> do Bullet cluster</a:t>
            </a:r>
            <a:endParaRPr lang="en-US" dirty="0"/>
          </a:p>
        </p:txBody>
      </p:sp>
      <p:pic>
        <p:nvPicPr>
          <p:cNvPr id="4" name="1e0657_bullett_anim_l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858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091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537" name="Picture 1" descr="G:\dupke_new\presentation\ON\wintercourse\dmmotivator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"/>
            <a:ext cx="8286750" cy="6629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07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A2744</a:t>
            </a:r>
          </a:p>
        </p:txBody>
      </p:sp>
      <p:sp>
        <p:nvSpPr>
          <p:cNvPr id="29699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29700" name="Picture 4" descr="G:\dupke_new\BB\pau-brazil\meeting5\a2744_h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28575"/>
            <a:ext cx="7881938" cy="732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1721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/>
          </p:nvPr>
        </p:nvSpPr>
        <p:spPr>
          <a:xfrm>
            <a:off x="838200" y="1"/>
            <a:ext cx="7772400" cy="914400"/>
          </a:xfrm>
        </p:spPr>
        <p:txBody>
          <a:bodyPr/>
          <a:lstStyle/>
          <a:p>
            <a:pPr eaLnBrk="1" hangingPunct="1"/>
            <a:r>
              <a:rPr lang="en-US" dirty="0" smtClean="0"/>
              <a:t>A2744 - PANDORA</a:t>
            </a:r>
          </a:p>
        </p:txBody>
      </p:sp>
      <p:sp>
        <p:nvSpPr>
          <p:cNvPr id="29699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6147" name="Picture 3" descr="G:\dupke_new\presentation\ON\wintercourse\pand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620000" cy="61448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75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Pandora</a:t>
            </a:r>
            <a:br>
              <a:rPr lang="en-US" smtClean="0"/>
            </a:br>
            <a:endParaRPr lang="en-US" smtClean="0"/>
          </a:p>
        </p:txBody>
      </p:sp>
      <p:sp>
        <p:nvSpPr>
          <p:cNvPr id="3072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30724" name="Picture 2" descr="G:\dupke_new\mypapers\a2744\HST\paper\lastversion\pandora_X2_l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1535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BO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0"/>
            <a:ext cx="5715000" cy="5715000"/>
          </a:xfrm>
          <a:prstGeom prst="rect">
            <a:avLst/>
          </a:prstGeom>
          <a:noFill/>
        </p:spPr>
      </p:pic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0" y="5257800"/>
            <a:ext cx="8001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</a:pPr>
            <a:r>
              <a:rPr lang="en-US" sz="2600" dirty="0"/>
              <a:t>structure formation</a:t>
            </a:r>
          </a:p>
          <a:p>
            <a:pPr marL="692150" lvl="1" indent="-3476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2200" dirty="0"/>
              <a:t>filaments connect nodes (clusters)</a:t>
            </a:r>
          </a:p>
          <a:p>
            <a:pPr marL="692150" lvl="1" indent="-347663" eaLnBrk="1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l"/>
            </a:pPr>
            <a:r>
              <a:rPr lang="en-US" sz="2200" dirty="0"/>
              <a:t>width of filaments ~ cluster </a:t>
            </a:r>
            <a:r>
              <a:rPr lang="en-US" sz="2200" dirty="0" err="1"/>
              <a:t>virial</a:t>
            </a:r>
            <a:r>
              <a:rPr lang="en-US" sz="2200" dirty="0"/>
              <a:t> radius ~ 3 </a:t>
            </a:r>
            <a:r>
              <a:rPr lang="en-US" sz="2200" dirty="0" err="1" smtClean="0"/>
              <a:t>Mpc</a:t>
            </a:r>
            <a:endParaRPr lang="en-US" sz="2200" dirty="0"/>
          </a:p>
        </p:txBody>
      </p:sp>
    </p:spTree>
    <p:extLst>
      <p:ext uri="{BB962C8B-B14F-4D97-AF65-F5344CB8AC3E}">
        <p14:creationId xmlns="" xmlns:p14="http://schemas.microsoft.com/office/powerpoint/2010/main" val="358500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31747" name="Picture 3" descr="G:\dupke_new\mypapers\a2744\HST\paper\lastversion\press\abell2744_hst_4000_ap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41288"/>
            <a:ext cx="8675688" cy="86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705600"/>
            <a:ext cx="47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Pandora Cluster - </a:t>
            </a:r>
            <a:r>
              <a:rPr lang="en-US" dirty="0" err="1" smtClean="0">
                <a:solidFill>
                  <a:schemeClr val="bg1"/>
                </a:solidFill>
              </a:rPr>
              <a:t>Merten</a:t>
            </a:r>
            <a:r>
              <a:rPr lang="en-US" dirty="0" smtClean="0">
                <a:solidFill>
                  <a:schemeClr val="bg1"/>
                </a:solidFill>
              </a:rPr>
              <a:t>, Coe, </a:t>
            </a:r>
            <a:r>
              <a:rPr lang="en-US" dirty="0" err="1" smtClean="0">
                <a:solidFill>
                  <a:schemeClr val="bg1"/>
                </a:solidFill>
              </a:rPr>
              <a:t>Dupke</a:t>
            </a:r>
            <a:r>
              <a:rPr lang="en-US" dirty="0" smtClean="0">
                <a:solidFill>
                  <a:schemeClr val="bg1"/>
                </a:solidFill>
              </a:rPr>
              <a:t> et al.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83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upke_new\mypapers\a2744\HST\paper\lastversion\figs\FIG13_WPROFI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2743200"/>
            <a:ext cx="5486400" cy="4114800"/>
          </a:xfrm>
          <a:prstGeom prst="rect">
            <a:avLst/>
          </a:prstGeom>
          <a:noFill/>
        </p:spPr>
      </p:pic>
      <p:pic>
        <p:nvPicPr>
          <p:cNvPr id="1026" name="Picture 2" descr="F:\dupke_new\mypapers\a2744\HST\paper\lastversion\figs\FIG12_WBOX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0162" y="-228600"/>
            <a:ext cx="5303838" cy="40160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838200"/>
            <a:ext cx="335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is a marginal excess on the central </a:t>
            </a:r>
            <a:r>
              <a:rPr lang="en-US" dirty="0" smtClean="0"/>
              <a:t>box(1030±32 </a:t>
            </a:r>
            <a:r>
              <a:rPr lang="en-US" dirty="0"/>
              <a:t>counts) over the Northern (</a:t>
            </a:r>
            <a:r>
              <a:rPr lang="en-US" dirty="0" smtClean="0"/>
              <a:t>965±31 </a:t>
            </a:r>
            <a:r>
              <a:rPr lang="en-US" dirty="0"/>
              <a:t>counts) </a:t>
            </a:r>
            <a:r>
              <a:rPr lang="en-US" dirty="0" smtClean="0"/>
              <a:t>and Southern </a:t>
            </a:r>
            <a:r>
              <a:rPr lang="en-US" dirty="0"/>
              <a:t>(</a:t>
            </a:r>
            <a:r>
              <a:rPr lang="en-US" dirty="0" smtClean="0"/>
              <a:t>876±29 </a:t>
            </a:r>
            <a:r>
              <a:rPr lang="en-US" dirty="0"/>
              <a:t>counts).</a:t>
            </a:r>
          </a:p>
        </p:txBody>
      </p:sp>
    </p:spTree>
    <p:extLst>
      <p:ext uri="{BB962C8B-B14F-4D97-AF65-F5344CB8AC3E}">
        <p14:creationId xmlns="" xmlns:p14="http://schemas.microsoft.com/office/powerpoint/2010/main" val="142282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Pandora</a:t>
            </a:r>
            <a:br>
              <a:rPr lang="en-US" smtClean="0"/>
            </a:br>
            <a:endParaRPr lang="en-US" smtClean="0"/>
          </a:p>
        </p:txBody>
      </p:sp>
      <p:sp>
        <p:nvSpPr>
          <p:cNvPr id="30723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pic>
        <p:nvPicPr>
          <p:cNvPr id="30724" name="Picture 2" descr="G:\dupke_new\mypapers\a2744\HST\paper\lastversion\pandora_X2_le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15350" cy="700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6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69632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52700"/>
            <a:ext cx="88963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315200" y="2514600"/>
            <a:ext cx="174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Heinz et al. 2003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6019800"/>
            <a:ext cx="264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Hallman, </a:t>
            </a:r>
            <a:r>
              <a:rPr lang="en-US" dirty="0" err="1" smtClean="0"/>
              <a:t>Markevitch</a:t>
            </a:r>
            <a:r>
              <a:rPr lang="en-US" dirty="0" smtClean="0"/>
              <a:t> 2004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67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bell2744-v4_1.asf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457200" y="0"/>
            <a:ext cx="9787467" cy="5505450"/>
          </a:xfrm>
          <a:prstGeom prst="rect">
            <a:avLst/>
          </a:prstGeom>
        </p:spPr>
      </p:pic>
      <p:sp>
        <p:nvSpPr>
          <p:cNvPr id="31746" name="Subtitle 2"/>
          <p:cNvSpPr>
            <a:spLocks noGrp="1"/>
          </p:cNvSpPr>
          <p:nvPr>
            <p:ph type="subTitle" idx="1"/>
          </p:nvPr>
        </p:nvSpPr>
        <p:spPr>
          <a:xfrm>
            <a:off x="685800" y="1371600"/>
            <a:ext cx="7696200" cy="990600"/>
          </a:xfrm>
        </p:spPr>
        <p:txBody>
          <a:bodyPr/>
          <a:lstStyle/>
          <a:p>
            <a:pPr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  <a:p>
            <a:pPr algn="l" eaLnBrk="1" hangingPunct="1"/>
            <a:endParaRPr lang="en-US" sz="2800" smtClean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105400"/>
            <a:ext cx="4768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Pandora Cluster - </a:t>
            </a:r>
            <a:r>
              <a:rPr lang="en-US" dirty="0" err="1" smtClean="0">
                <a:solidFill>
                  <a:schemeClr val="bg1"/>
                </a:solidFill>
              </a:rPr>
              <a:t>Merten</a:t>
            </a:r>
            <a:r>
              <a:rPr lang="en-US" dirty="0" smtClean="0">
                <a:solidFill>
                  <a:schemeClr val="bg1"/>
                </a:solidFill>
              </a:rPr>
              <a:t>, Coe, </a:t>
            </a:r>
            <a:r>
              <a:rPr lang="en-US" dirty="0" err="1" smtClean="0">
                <a:solidFill>
                  <a:schemeClr val="bg1"/>
                </a:solidFill>
              </a:rPr>
              <a:t>Dupke</a:t>
            </a:r>
            <a:r>
              <a:rPr lang="en-US" dirty="0" smtClean="0">
                <a:solidFill>
                  <a:schemeClr val="bg1"/>
                </a:solidFill>
              </a:rPr>
              <a:t> et al. 2011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22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upke_new\mypapers\a2744\HST\paper\lastversion\figs\merging_ver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-152400"/>
            <a:ext cx="7467600" cy="7467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314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 descr="mag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114675"/>
            <a:ext cx="57912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 descr="mag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52400"/>
            <a:ext cx="5791200" cy="36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4"/>
          <p:cNvSpPr txBox="1">
            <a:spLocks noChangeArrowheads="1"/>
          </p:cNvSpPr>
          <p:nvPr/>
        </p:nvSpPr>
        <p:spPr bwMode="auto">
          <a:xfrm>
            <a:off x="5927725" y="1331913"/>
            <a:ext cx="10842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&gt;7-16</a:t>
            </a:r>
            <a:r>
              <a:rPr lang="el-GR">
                <a:cs typeface="Arial" charset="0"/>
              </a:rPr>
              <a:t>μ</a:t>
            </a:r>
            <a:r>
              <a:rPr lang="en-US">
                <a:cs typeface="Arial" charset="0"/>
              </a:rPr>
              <a:t>G</a:t>
            </a:r>
            <a:endParaRPr lang="el-GR">
              <a:cs typeface="Arial" charset="0"/>
            </a:endParaRP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14338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89600" y="1450975"/>
              <a:ext cx="184150" cy="177800"/>
            </p14:xfrm>
          </p:contentPart>
        </mc:Choice>
        <mc:Fallback>
          <p:pic>
            <p:nvPicPr>
              <p:cNvPr id="14338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677371" y="1441257"/>
                <a:ext cx="208967" cy="195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p14="http://schemas.microsoft.com/office/powerpoint/2010/main" Requires="p14">
          <p:contentPart p14:bwMode="auto" r:id="rId7">
            <p14:nvContentPartPr>
              <p14:cNvPr id="1433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41975" y="1339850"/>
              <a:ext cx="303213" cy="34925"/>
            </p14:xfrm>
          </p:contentPart>
        </mc:Choice>
        <mc:Fallback>
          <p:pic>
            <p:nvPicPr>
              <p:cNvPr id="1433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635493" y="1333435"/>
                <a:ext cx="316177" cy="477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7689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534400" cy="4572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Cluster – Wolf 1906 – Abell 1958 </a:t>
            </a:r>
            <a:endParaRPr lang="en-US" sz="3500" dirty="0"/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0" y="685800"/>
            <a:ext cx="42672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400" dirty="0"/>
              <a:t>Virial Method =&gt; 2T+</a:t>
            </a:r>
            <a:r>
              <a:rPr lang="el-GR" sz="2400" dirty="0">
                <a:cs typeface="Arial" charset="0"/>
              </a:rPr>
              <a:t>Ω</a:t>
            </a:r>
            <a:r>
              <a:rPr lang="en-US" sz="2400" dirty="0"/>
              <a:t>=0</a:t>
            </a:r>
          </a:p>
          <a:p>
            <a:pPr eaLnBrk="1" hangingPunct="1"/>
            <a:r>
              <a:rPr lang="en-US" sz="2400" dirty="0"/>
              <a:t>T=1/2 M v</a:t>
            </a:r>
            <a:r>
              <a:rPr lang="en-US" sz="2400" baseline="30000" dirty="0"/>
              <a:t>2 </a:t>
            </a:r>
            <a:r>
              <a:rPr lang="en-US" sz="2400" dirty="0"/>
              <a:t>= 3/2 M </a:t>
            </a:r>
            <a:r>
              <a:rPr lang="el-GR" sz="2400" dirty="0">
                <a:cs typeface="Arial" charset="0"/>
              </a:rPr>
              <a:t>σ</a:t>
            </a:r>
            <a:r>
              <a:rPr lang="en-US" sz="2400" baseline="-25000" dirty="0">
                <a:cs typeface="Arial" charset="0"/>
              </a:rPr>
              <a:t>los</a:t>
            </a:r>
            <a:r>
              <a:rPr lang="en-US" sz="2400" baseline="30000" dirty="0">
                <a:cs typeface="Arial" charset="0"/>
              </a:rPr>
              <a:t>2</a:t>
            </a:r>
          </a:p>
          <a:p>
            <a:pPr eaLnBrk="1" hangingPunct="1"/>
            <a:r>
              <a:rPr lang="el-GR" sz="2400" dirty="0"/>
              <a:t>Ω</a:t>
            </a:r>
            <a:r>
              <a:rPr lang="en-US" sz="2400" dirty="0"/>
              <a:t> = </a:t>
            </a:r>
            <a:r>
              <a:rPr lang="en-US" sz="2400"/>
              <a:t>- </a:t>
            </a:r>
            <a:r>
              <a:rPr lang="en-US" sz="2400" smtClean="0"/>
              <a:t>GM</a:t>
            </a:r>
            <a:r>
              <a:rPr lang="en-US" sz="2400" baseline="30000" smtClean="0"/>
              <a:t>2</a:t>
            </a:r>
            <a:r>
              <a:rPr lang="en-US" sz="2400" smtClean="0"/>
              <a:t>/R</a:t>
            </a:r>
            <a:endParaRPr lang="en-US" sz="2400" dirty="0"/>
          </a:p>
          <a:p>
            <a:pPr eaLnBrk="1" hangingPunct="1"/>
            <a:r>
              <a:rPr lang="en-US" sz="2400" dirty="0"/>
              <a:t>M = 3 </a:t>
            </a:r>
            <a:r>
              <a:rPr lang="el-GR" sz="2400" dirty="0"/>
              <a:t>σ</a:t>
            </a:r>
            <a:r>
              <a:rPr lang="en-US" sz="2400" baseline="-25000" dirty="0"/>
              <a:t>los</a:t>
            </a:r>
            <a:r>
              <a:rPr lang="en-US" sz="2400" baseline="30000" dirty="0"/>
              <a:t>2 </a:t>
            </a:r>
            <a:r>
              <a:rPr lang="en-US" sz="2400" dirty="0"/>
              <a:t>R/G</a:t>
            </a:r>
          </a:p>
        </p:txBody>
      </p:sp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457200" y="6488668"/>
            <a:ext cx="84105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/>
              <a:t>All these masses are bigger than the sum of </a:t>
            </a:r>
            <a:r>
              <a:rPr lang="en-US" dirty="0" smtClean="0"/>
              <a:t>galaxies </a:t>
            </a:r>
            <a:r>
              <a:rPr lang="en-US" dirty="0"/>
              <a:t>by </a:t>
            </a:r>
            <a:r>
              <a:rPr lang="en-US" dirty="0" smtClean="0"/>
              <a:t>&gt;10 times</a:t>
            </a:r>
            <a:r>
              <a:rPr lang="en-US" dirty="0"/>
              <a:t>!     </a:t>
            </a:r>
            <a:r>
              <a:rPr lang="en-US" b="1" dirty="0" smtClean="0"/>
              <a:t>Missing Mass</a:t>
            </a:r>
            <a:endParaRPr lang="en-US" b="1" dirty="0"/>
          </a:p>
        </p:txBody>
      </p:sp>
      <p:pic>
        <p:nvPicPr>
          <p:cNvPr id="16388" name="Picture 4" descr="G:\dupke_new\presentation\ON\wintercourse\Zwick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2349500" cy="3111500"/>
          </a:xfrm>
          <a:prstGeom prst="rect">
            <a:avLst/>
          </a:prstGeom>
          <a:noFill/>
        </p:spPr>
      </p:pic>
      <p:pic>
        <p:nvPicPr>
          <p:cNvPr id="15" name="Picture 8" descr="coma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838200"/>
            <a:ext cx="56388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04800" y="5638800"/>
            <a:ext cx="1834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Fritz </a:t>
            </a:r>
            <a:r>
              <a:rPr lang="en-US" dirty="0" err="1" smtClean="0"/>
              <a:t>Zwicky</a:t>
            </a:r>
            <a:r>
              <a:rPr lang="en-US" dirty="0" smtClean="0"/>
              <a:t>, 1933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7124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5" name="Picture 3" descr="G:\dupke_new\presentation\ON\wintercourse\ngc6503_rotcur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5504" y="228600"/>
            <a:ext cx="6538496" cy="5256213"/>
          </a:xfrm>
          <a:prstGeom prst="rect">
            <a:avLst/>
          </a:prstGeom>
          <a:noFill/>
        </p:spPr>
      </p:pic>
      <p:pic>
        <p:nvPicPr>
          <p:cNvPr id="105476" name="Picture 4" descr="G:\dupke_new\presentation\ON\wintercourse\kep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3829050" cy="476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40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8" descr="com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0"/>
            <a:ext cx="415290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9" descr="com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209800"/>
            <a:ext cx="4191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3657600" y="6491287"/>
            <a:ext cx="1816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800" i="0" dirty="0"/>
              <a:t>COMA, z~0.023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/>
              <a:t>ROSAT</a:t>
            </a:r>
          </a:p>
        </p:txBody>
      </p:sp>
      <p:sp>
        <p:nvSpPr>
          <p:cNvPr id="200705" name="Rectangle 1"/>
          <p:cNvSpPr>
            <a:spLocks noChangeArrowheads="1"/>
          </p:cNvSpPr>
          <p:nvPr/>
        </p:nvSpPr>
        <p:spPr bwMode="auto">
          <a:xfrm>
            <a:off x="304800" y="304800"/>
            <a:ext cx="862447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Lifetime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1990 - 1999 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 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Energy Range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X-ray 0.1 - 2.5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keV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 </a:t>
            </a:r>
            <a:r>
              <a:rPr kumimoji="0" lang="en-US" sz="7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Special Feature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: All sky-survey in the soft X-ray band 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Position Sensitive Proportional Counter (PSPC) </a:t>
            </a:r>
            <a:b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</a:b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FOV 2° diameter -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eff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area 240 cm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2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at 1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keV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- energy resolution of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400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eV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em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1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keV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High Resolution Imager (HRI) -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CC6600"/>
                </a:solidFill>
                <a:effectLst/>
                <a:latin typeface="Arial" charset="0"/>
              </a:rPr>
              <a:t>FOV 38 ' square ~ 2“ spatial resolution (FWHM)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CC6600"/>
              </a:solidFill>
              <a:effectLst/>
              <a:latin typeface="Arial" charset="0"/>
            </a:endParaRPr>
          </a:p>
        </p:txBody>
      </p:sp>
      <p:pic>
        <p:nvPicPr>
          <p:cNvPr id="200706" name="Picture 2" descr="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1922463"/>
            <a:ext cx="133350" cy="133350"/>
          </a:xfrm>
          <a:prstGeom prst="rect">
            <a:avLst/>
          </a:prstGeom>
          <a:noFill/>
        </p:spPr>
      </p:pic>
      <p:pic>
        <p:nvPicPr>
          <p:cNvPr id="200707" name="Picture 3" descr="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1647825"/>
            <a:ext cx="133350" cy="133350"/>
          </a:xfrm>
          <a:prstGeom prst="rect">
            <a:avLst/>
          </a:prstGeom>
          <a:noFill/>
        </p:spPr>
      </p:pic>
      <p:pic>
        <p:nvPicPr>
          <p:cNvPr id="200708" name="Picture 4" descr="*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-1373188"/>
            <a:ext cx="133350" cy="133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808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1174</Words>
  <Application>Microsoft Office PowerPoint</Application>
  <PresentationFormat>On-screen Show (4:3)</PresentationFormat>
  <Paragraphs>210</Paragraphs>
  <Slides>66</Slides>
  <Notes>4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Equation</vt:lpstr>
      <vt:lpstr>Aglomerados de galáxias </vt:lpstr>
      <vt:lpstr>Slide 2</vt:lpstr>
      <vt:lpstr>Aglomerados de Galáxias (ou de ME?)</vt:lpstr>
      <vt:lpstr>Slide 4</vt:lpstr>
      <vt:lpstr>Slide 5</vt:lpstr>
      <vt:lpstr>Slide 6</vt:lpstr>
      <vt:lpstr>Cluster – Wolf 1906 – Abell 1958 </vt:lpstr>
      <vt:lpstr>Slide 8</vt:lpstr>
      <vt:lpstr>Slide 9</vt:lpstr>
      <vt:lpstr>Slide 10</vt:lpstr>
      <vt:lpstr>Nested Type I Wolter X-ray Mirrors</vt:lpstr>
      <vt:lpstr>Slide 12</vt:lpstr>
      <vt:lpstr>Slide 13</vt:lpstr>
      <vt:lpstr>Cluster mass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Evidencia para cooling</vt:lpstr>
      <vt:lpstr>Slide 23</vt:lpstr>
      <vt:lpstr>Trouble with “Cooling Flows”?</vt:lpstr>
      <vt:lpstr>Abell 2597</vt:lpstr>
      <vt:lpstr>Cooling-Flow Model (T-ranges)</vt:lpstr>
      <vt:lpstr>XMM  spectroscopy</vt:lpstr>
      <vt:lpstr>Centaurus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Cluster mass</vt:lpstr>
      <vt:lpstr>Cluster mass</vt:lpstr>
      <vt:lpstr>Slide 44</vt:lpstr>
      <vt:lpstr>Slide 45</vt:lpstr>
      <vt:lpstr>Slide 46</vt:lpstr>
      <vt:lpstr>Slide 47</vt:lpstr>
      <vt:lpstr>Calculo de massa de aglomerados – suposicoes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A2744</vt:lpstr>
      <vt:lpstr>A2744 - PANDORA</vt:lpstr>
      <vt:lpstr>Pandora </vt:lpstr>
      <vt:lpstr>Slide 60</vt:lpstr>
      <vt:lpstr>Slide 61</vt:lpstr>
      <vt:lpstr>Pandora </vt:lpstr>
      <vt:lpstr>Slide 63</vt:lpstr>
      <vt:lpstr>Slide 64</vt:lpstr>
      <vt:lpstr>Slide 65</vt:lpstr>
      <vt:lpstr>Slide 66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Aglomerados de galáxias - uma visão em raios-X</dc:title>
  <dc:creator>dupke</dc:creator>
  <cp:lastModifiedBy>rdupke</cp:lastModifiedBy>
  <cp:revision>20</cp:revision>
  <dcterms:created xsi:type="dcterms:W3CDTF">2011-07-24T15:16:46Z</dcterms:created>
  <dcterms:modified xsi:type="dcterms:W3CDTF">2011-07-26T17:56:47Z</dcterms:modified>
</cp:coreProperties>
</file>